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62" r:id="rId5"/>
  </p:sldMasterIdLst>
  <p:notesMasterIdLst>
    <p:notesMasterId r:id="rId30"/>
  </p:notesMasterIdLst>
  <p:handoutMasterIdLst>
    <p:handoutMasterId r:id="rId31"/>
  </p:handoutMasterIdLst>
  <p:sldIdLst>
    <p:sldId id="265" r:id="rId6"/>
    <p:sldId id="276" r:id="rId7"/>
    <p:sldId id="296" r:id="rId8"/>
    <p:sldId id="301" r:id="rId9"/>
    <p:sldId id="278" r:id="rId10"/>
    <p:sldId id="300" r:id="rId11"/>
    <p:sldId id="299" r:id="rId12"/>
    <p:sldId id="303" r:id="rId13"/>
    <p:sldId id="267" r:id="rId14"/>
    <p:sldId id="302" r:id="rId15"/>
    <p:sldId id="315" r:id="rId16"/>
    <p:sldId id="305" r:id="rId17"/>
    <p:sldId id="306" r:id="rId18"/>
    <p:sldId id="307" r:id="rId19"/>
    <p:sldId id="308" r:id="rId20"/>
    <p:sldId id="313" r:id="rId21"/>
    <p:sldId id="311" r:id="rId22"/>
    <p:sldId id="297" r:id="rId23"/>
    <p:sldId id="312" r:id="rId24"/>
    <p:sldId id="283" r:id="rId25"/>
    <p:sldId id="314" r:id="rId26"/>
    <p:sldId id="309" r:id="rId27"/>
    <p:sldId id="310" r:id="rId28"/>
    <p:sldId id="275" r:id="rId29"/>
  </p:sldIdLst>
  <p:sldSz cx="12192000" cy="6858000"/>
  <p:notesSz cx="6797675" cy="987266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ARRIERE Alexandre ICDD" initials="AC" lastIdx="5" clrIdx="0">
    <p:extLst>
      <p:ext uri="{19B8F6BF-5375-455C-9EA6-DF929625EA0E}">
        <p15:presenceInfo xmlns:p15="http://schemas.microsoft.com/office/powerpoint/2012/main" userId="CHARRIERE Alexandre ICDD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B9BD5"/>
    <a:srgbClr val="E2011C"/>
    <a:srgbClr val="58585A"/>
    <a:srgbClr val="B63419"/>
    <a:srgbClr val="003189"/>
    <a:srgbClr val="D431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Style moyen 2 - Accentuation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Style moyen 2 - Accentuation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7" autoAdjust="0"/>
    <p:restoredTop sz="86335" autoAdjust="0"/>
  </p:normalViewPr>
  <p:slideViewPr>
    <p:cSldViewPr snapToGrid="0" showGuides="1">
      <p:cViewPr varScale="1">
        <p:scale>
          <a:sx n="99" d="100"/>
          <a:sy n="99" d="100"/>
        </p:scale>
        <p:origin x="258" y="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58" d="100"/>
          <a:sy n="58" d="100"/>
        </p:scale>
        <p:origin x="3252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commentAuthors" Target="commentAuthor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FA754C-D29F-409C-8E12-26F5DAA737FE}" type="datetimeFigureOut">
              <a:rPr lang="fr-FR" smtClean="0"/>
              <a:t>30/03/2026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377318"/>
            <a:ext cx="2945659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 smtClean="0"/>
          </a:p>
          <a:p>
            <a:r>
              <a:rPr lang="fr-FR" dirty="0" smtClean="0"/>
              <a:t>CEPI-C-ppt-modele_V3</a:t>
            </a:r>
            <a:endParaRPr lang="fr-FR" dirty="0"/>
          </a:p>
          <a:p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50443" y="9377318"/>
            <a:ext cx="2945659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75BB6F-0217-4EE7-B79D-E88BBC9564A6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36956364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D039E458-9AEA-409F-8B3E-60D3B8E19A4E}" type="datetimeFigureOut">
              <a:rPr lang="fr-FR" smtClean="0"/>
              <a:pPr/>
              <a:t>30/03/2026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34975" y="752475"/>
            <a:ext cx="5927725" cy="3333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512808" y="4343523"/>
            <a:ext cx="5760135" cy="478869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377318"/>
            <a:ext cx="2945659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0443" y="9377318"/>
            <a:ext cx="2945659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4A5E3F7-1A1E-4F92-9DDA-3A3CF9C2CBF5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75915492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A5E3F7-1A1E-4F92-9DDA-3A3CF9C2CBF5}" type="slidenum">
              <a:rPr lang="fr-FR" smtClean="0"/>
              <a:pPr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644867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A5E3F7-1A1E-4F92-9DDA-3A3CF9C2CBF5}" type="slidenum">
              <a:rPr lang="fr-FR" smtClean="0"/>
              <a:pPr/>
              <a:t>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470952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A5E3F7-1A1E-4F92-9DDA-3A3CF9C2CBF5}" type="slidenum">
              <a:rPr lang="fr-FR" smtClean="0"/>
              <a:pPr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247627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A5E3F7-1A1E-4F92-9DDA-3A3CF9C2CBF5}" type="slidenum">
              <a:rPr lang="fr-FR" smtClean="0"/>
              <a:pPr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75101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 smtClean="0">
                <a:ln w="0"/>
                <a:solidFill>
                  <a:schemeClr val="accent2">
                    <a:lumMod val="75000"/>
                  </a:schemeClr>
                </a:solidFill>
              </a:rPr>
              <a:t>une analyse comparative (avantages/inconvénients de la solution technique, coût d’investissement,  coût de maintenance, risques,…) des différents scenarios proposés permettant de répondre à tout ou partie du besoin exprimé. Le cas échéant, la pertinence du scenario devra être présentée</a:t>
            </a:r>
            <a:endParaRPr lang="fr-FR" dirty="0" smtClean="0"/>
          </a:p>
          <a:p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A5E3F7-1A1E-4F92-9DDA-3A3CF9C2CBF5}" type="slidenum">
              <a:rPr lang="fr-FR" smtClean="0"/>
              <a:pPr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312238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Renseigner</a:t>
            </a:r>
            <a:r>
              <a:rPr lang="fr-FR" baseline="0" dirty="0" smtClean="0"/>
              <a:t> </a:t>
            </a:r>
            <a:r>
              <a:rPr lang="fr-FR" baseline="0" dirty="0" err="1" smtClean="0"/>
              <a:t>methodo</a:t>
            </a:r>
            <a:r>
              <a:rPr lang="fr-FR" baseline="0" dirty="0" smtClean="0"/>
              <a:t> </a:t>
            </a:r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A5E3F7-1A1E-4F92-9DDA-3A3CF9C2CBF5}" type="slidenum">
              <a:rPr lang="fr-FR" smtClean="0"/>
              <a:pPr/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45501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 smtClean="0">
                <a:ln w="0"/>
                <a:solidFill>
                  <a:schemeClr val="accent2">
                    <a:lumMod val="75000"/>
                  </a:schemeClr>
                </a:solidFill>
              </a:rPr>
              <a:t>une analyse comparative (avantages/inconvénients de la solution technique, coût d’investissement,  coût de maintenance, risques,…) des différents scenarios proposés permettant de répondre à tout ou partie du besoin exprimé. Le cas échéant, la pertinence du scenario devra être présentée</a:t>
            </a:r>
            <a:endParaRPr lang="fr-FR" dirty="0" smtClean="0"/>
          </a:p>
          <a:p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A5E3F7-1A1E-4F92-9DDA-3A3CF9C2CBF5}" type="slidenum">
              <a:rPr lang="fr-FR" smtClean="0"/>
              <a:pPr/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794050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 smtClean="0">
                <a:ln w="0"/>
                <a:solidFill>
                  <a:schemeClr val="accent2">
                    <a:lumMod val="75000"/>
                  </a:schemeClr>
                </a:solidFill>
              </a:rPr>
              <a:t>une analyse comparative (avantages/inconvénients de la solution technique, coût d’investissement,  coût de maintenance, risques,…) des différents scenarios proposés permettant de répondre à tout ou partie du besoin exprimé. Le cas échéant, la pertinence du scenario devra être présentée</a:t>
            </a:r>
            <a:endParaRPr lang="fr-FR" dirty="0" smtClean="0"/>
          </a:p>
          <a:p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A5E3F7-1A1E-4F92-9DDA-3A3CF9C2CBF5}" type="slidenum">
              <a:rPr lang="fr-FR" smtClean="0"/>
              <a:pPr/>
              <a:t>22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113735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 smtClean="0">
                <a:ln w="0"/>
                <a:solidFill>
                  <a:schemeClr val="accent2">
                    <a:lumMod val="75000"/>
                  </a:schemeClr>
                </a:solidFill>
              </a:rPr>
              <a:t>une analyse comparative (avantages/inconvénients de la solution technique, coût d’investissement,  coût de maintenance, risques,…) des différents scenarios proposés permettant de répondre à tout ou partie du besoin exprimé. Le cas échéant, la pertinence du scenario devra être présentée</a:t>
            </a:r>
            <a:endParaRPr lang="fr-FR" dirty="0" smtClean="0"/>
          </a:p>
          <a:p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A5E3F7-1A1E-4F92-9DDA-3A3CF9C2CBF5}" type="slidenum">
              <a:rPr lang="fr-FR" smtClean="0"/>
              <a:pPr/>
              <a:t>23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894570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1"/>
          <p:cNvSpPr>
            <a:spLocks noGrp="1"/>
          </p:cNvSpPr>
          <p:nvPr>
            <p:ph type="title" hasCustomPrompt="1"/>
          </p:nvPr>
        </p:nvSpPr>
        <p:spPr>
          <a:xfrm>
            <a:off x="353961" y="2265680"/>
            <a:ext cx="11474245" cy="2296795"/>
          </a:xfrm>
        </p:spPr>
        <p:txBody>
          <a:bodyPr anchor="b">
            <a:normAutofit/>
          </a:bodyPr>
          <a:lstStyle>
            <a:lvl1pPr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9" name="Espace réservé du texte 2"/>
          <p:cNvSpPr>
            <a:spLocks noGrp="1"/>
          </p:cNvSpPr>
          <p:nvPr>
            <p:ph type="body" idx="1"/>
          </p:nvPr>
        </p:nvSpPr>
        <p:spPr>
          <a:xfrm>
            <a:off x="353961" y="4589463"/>
            <a:ext cx="1147424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18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10216851" y="6439186"/>
            <a:ext cx="81985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69AE0829-C327-4961-BFE5-F850C087EA22}" type="datetime1">
              <a:rPr lang="fr-FR" smtClean="0"/>
              <a:t>30/03/2026</a:t>
            </a:fld>
            <a:endParaRPr lang="fr-FR" dirty="0"/>
          </a:p>
        </p:txBody>
      </p:sp>
      <p:sp>
        <p:nvSpPr>
          <p:cNvPr id="19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6833151" y="6442832"/>
            <a:ext cx="30123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smtClean="0"/>
              <a:t>CEPI-C_ppt_modèleV6</a:t>
            </a:r>
            <a:endParaRPr lang="fr-FR" dirty="0"/>
          </a:p>
        </p:txBody>
      </p:sp>
      <p:sp>
        <p:nvSpPr>
          <p:cNvPr id="20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11362613" y="6439186"/>
            <a:ext cx="5690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62020538-C579-4E3D-ACA9-2DAFD688F1FE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1" name="ZoneTexte 2"/>
          <p:cNvSpPr txBox="1">
            <a:spLocks noChangeArrowheads="1"/>
          </p:cNvSpPr>
          <p:nvPr userDrawn="1"/>
        </p:nvSpPr>
        <p:spPr bwMode="auto">
          <a:xfrm>
            <a:off x="2643124" y="6389053"/>
            <a:ext cx="3950208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 eaLnBrk="1" hangingPunct="1"/>
            <a:r>
              <a:rPr lang="fr-FR" altLang="fr-FR" b="1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fr-FR" altLang="fr-FR" sz="900" dirty="0"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r>
              <a:rPr lang="fr-FR" altLang="fr-FR" sz="9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altLang="fr-FR" sz="900" dirty="0">
                <a:latin typeface="Arial" panose="020B0604020202020204" pitchFamily="34" charset="0"/>
                <a:cs typeface="Arial" panose="020B0604020202020204" pitchFamily="34" charset="0"/>
              </a:rPr>
              <a:t>Direction des ressources humaines du ministère de la Défense</a:t>
            </a:r>
          </a:p>
          <a:p>
            <a:pPr algn="l" eaLnBrk="1" hangingPunct="1"/>
            <a:endParaRPr lang="fr-FR" altLang="fr-FR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ZoneTexte 5">
            <a:extLst>
              <a:ext uri="{FF2B5EF4-FFF2-40B4-BE49-F238E27FC236}">
                <a16:creationId xmlns:a16="http://schemas.microsoft.com/office/drawing/2014/main" id="{3E1C5546-71F9-2548-B895-4137F1F66D4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07807" y="5822018"/>
            <a:ext cx="4829605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altLang="fr-FR" sz="1600" b="1" dirty="0">
                <a:latin typeface="Marianne" panose="02000000000000000000" pitchFamily="2" charset="0"/>
              </a:rPr>
              <a:t>Secrétariat général pour l’administration</a:t>
            </a:r>
            <a:endParaRPr lang="fr-FR" altLang="fr-FR" sz="1600" dirty="0">
              <a:latin typeface="Marianne" panose="02000000000000000000" pitchFamily="2" charset="0"/>
            </a:endParaRPr>
          </a:p>
          <a:p>
            <a:r>
              <a:rPr lang="fr-FR" altLang="fr-FR" sz="1600" dirty="0" smtClean="0">
                <a:latin typeface="Marianne Light" panose="02000000000000000000" pitchFamily="2" charset="0"/>
              </a:rPr>
              <a:t>Service d’infrastructure de la Défense</a:t>
            </a:r>
            <a:endParaRPr lang="fr-FR" altLang="fr-FR" sz="1600" dirty="0">
              <a:latin typeface="Marianne Light" panose="02000000000000000000" pitchFamily="2" charset="0"/>
            </a:endParaRPr>
          </a:p>
          <a:p>
            <a:endParaRPr lang="fr-FR" altLang="fr-FR" dirty="0"/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6740" y="0"/>
            <a:ext cx="3422082" cy="1770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8807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93290" y="904568"/>
            <a:ext cx="4296697" cy="973394"/>
          </a:xfrm>
        </p:spPr>
        <p:txBody>
          <a:bodyPr anchor="t" anchorCtr="0"/>
          <a:lstStyle>
            <a:lvl1pPr>
              <a:defRPr sz="3200" b="1"/>
            </a:lvl1pPr>
          </a:lstStyle>
          <a:p>
            <a:r>
              <a:rPr lang="fr-FR" smtClean="0"/>
              <a:t>Modifiez le style du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04569"/>
            <a:ext cx="6635186" cy="5288886"/>
          </a:xfrm>
        </p:spPr>
        <p:txBody>
          <a:bodyPr>
            <a:normAutofit/>
          </a:bodyPr>
          <a:lstStyle>
            <a:lvl1pPr marL="361950" indent="-361950">
              <a:defRPr sz="2000"/>
            </a:lvl1pPr>
            <a:lvl2pPr marL="447675" indent="-173038">
              <a:buClr>
                <a:schemeClr val="tx1"/>
              </a:buClr>
              <a:defRPr sz="1800"/>
            </a:lvl2pPr>
            <a:lvl3pPr>
              <a:buClr>
                <a:schemeClr val="tx1"/>
              </a:buClr>
              <a:defRPr sz="1600"/>
            </a:lvl3pPr>
            <a:lvl4pPr>
              <a:buClr>
                <a:schemeClr val="tx1"/>
              </a:buClr>
              <a:defRPr sz="1400"/>
            </a:lvl4pPr>
            <a:lvl5pPr>
              <a:buClr>
                <a:schemeClr val="tx1"/>
              </a:buCl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dirty="0" smtClean="0"/>
              <a:t>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393290" y="1877962"/>
            <a:ext cx="4296697" cy="4315493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9" name="Espace réservé du pied de page 4">
            <a:extLst>
              <a:ext uri="{FF2B5EF4-FFF2-40B4-BE49-F238E27FC236}">
                <a16:creationId xmlns:a16="http://schemas.microsoft.com/office/drawing/2014/main" id="{893C086D-5DEF-5444-B44B-F2E1BC9A4F7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44893" y="6442832"/>
            <a:ext cx="30123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smtClean="0"/>
              <a:t>CEPI-C_ppt_modèleV6</a:t>
            </a:r>
            <a:endParaRPr lang="fr-FR" dirty="0"/>
          </a:p>
        </p:txBody>
      </p:sp>
      <p:sp>
        <p:nvSpPr>
          <p:cNvPr id="10" name="Espace réservé du numéro de diapositive 5">
            <a:extLst>
              <a:ext uri="{FF2B5EF4-FFF2-40B4-BE49-F238E27FC236}">
                <a16:creationId xmlns:a16="http://schemas.microsoft.com/office/drawing/2014/main" id="{EE693B3C-43B4-0B4D-AB6F-D7F5F6876F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74355" y="6439186"/>
            <a:ext cx="5690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62020538-C579-4E3D-ACA9-2DAFD688F1FE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485720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1601" y="904569"/>
            <a:ext cx="6645736" cy="528888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fr-FR" dirty="0"/>
          </a:p>
        </p:txBody>
      </p:sp>
      <p:sp>
        <p:nvSpPr>
          <p:cNvPr id="8" name="Titre 1"/>
          <p:cNvSpPr>
            <a:spLocks noGrp="1"/>
          </p:cNvSpPr>
          <p:nvPr>
            <p:ph type="title"/>
          </p:nvPr>
        </p:nvSpPr>
        <p:spPr>
          <a:xfrm>
            <a:off x="393290" y="904568"/>
            <a:ext cx="4296697" cy="973394"/>
          </a:xfrm>
        </p:spPr>
        <p:txBody>
          <a:bodyPr anchor="t" anchorCtr="0"/>
          <a:lstStyle>
            <a:lvl1pPr>
              <a:defRPr sz="3200" b="1"/>
            </a:lvl1pPr>
          </a:lstStyle>
          <a:p>
            <a:r>
              <a:rPr lang="fr-FR" smtClean="0"/>
              <a:t>Modifiez le style du titre</a:t>
            </a:r>
            <a:endParaRPr lang="fr-FR" dirty="0"/>
          </a:p>
        </p:txBody>
      </p:sp>
      <p:sp>
        <p:nvSpPr>
          <p:cNvPr id="9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393290" y="1877962"/>
            <a:ext cx="4296697" cy="4315493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10" name="Espace réservé de la date 3">
            <a:extLst>
              <a:ext uri="{FF2B5EF4-FFF2-40B4-BE49-F238E27FC236}">
                <a16:creationId xmlns:a16="http://schemas.microsoft.com/office/drawing/2014/main" id="{170899B0-ADAB-7E4C-8E56-31A37BE80EE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028593" y="6439186"/>
            <a:ext cx="81985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F238ABC6-021A-42D5-8A31-D38D1CEED87F}" type="datetime1">
              <a:rPr lang="fr-FR" smtClean="0"/>
              <a:t>30/03/2026</a:t>
            </a:fld>
            <a:endParaRPr lang="fr-FR" dirty="0"/>
          </a:p>
        </p:txBody>
      </p:sp>
      <p:sp>
        <p:nvSpPr>
          <p:cNvPr id="11" name="Espace réservé du pied de page 4">
            <a:extLst>
              <a:ext uri="{FF2B5EF4-FFF2-40B4-BE49-F238E27FC236}">
                <a16:creationId xmlns:a16="http://schemas.microsoft.com/office/drawing/2014/main" id="{67E13229-2A7C-5D44-BEEB-4C9150EE56D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44893" y="6442832"/>
            <a:ext cx="30123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smtClean="0"/>
              <a:t>CEPI-C_ppt_modèleV6</a:t>
            </a:r>
            <a:endParaRPr lang="fr-FR" dirty="0"/>
          </a:p>
        </p:txBody>
      </p:sp>
      <p:sp>
        <p:nvSpPr>
          <p:cNvPr id="12" name="Espace réservé du numéro de diapositive 5">
            <a:extLst>
              <a:ext uri="{FF2B5EF4-FFF2-40B4-BE49-F238E27FC236}">
                <a16:creationId xmlns:a16="http://schemas.microsoft.com/office/drawing/2014/main" id="{CD6396CC-EA50-9740-A7F1-B317029EB8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74355" y="6439186"/>
            <a:ext cx="5690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62020538-C579-4E3D-ACA9-2DAFD688F1FE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977284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90524" y="793524"/>
            <a:ext cx="11399141" cy="71164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390525" y="1536787"/>
            <a:ext cx="11399140" cy="4640175"/>
          </a:xfrm>
        </p:spPr>
        <p:txBody>
          <a:bodyPr vert="eaVert"/>
          <a:lstStyle>
            <a:lvl2pPr>
              <a:buClr>
                <a:schemeClr val="tx1"/>
              </a:buClr>
              <a:defRPr/>
            </a:lvl2pPr>
            <a:lvl3pPr>
              <a:buClr>
                <a:schemeClr val="tx1"/>
              </a:buClr>
              <a:defRPr/>
            </a:lvl3pPr>
            <a:lvl4pPr>
              <a:buClr>
                <a:schemeClr val="tx1"/>
              </a:buClr>
              <a:defRPr/>
            </a:lvl4pPr>
            <a:lvl5pPr>
              <a:buClr>
                <a:schemeClr val="tx1"/>
              </a:buClr>
              <a:defRPr/>
            </a:lvl5pPr>
          </a:lstStyle>
          <a:p>
            <a:pPr lvl="0"/>
            <a:r>
              <a:rPr lang="fr-FR" dirty="0" smtClean="0"/>
              <a:t>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8" name="Espace réservé du pied de page 4">
            <a:extLst>
              <a:ext uri="{FF2B5EF4-FFF2-40B4-BE49-F238E27FC236}">
                <a16:creationId xmlns:a16="http://schemas.microsoft.com/office/drawing/2014/main" id="{7DF98E14-94BE-1E42-B28A-4C59A1723D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44893" y="6442832"/>
            <a:ext cx="30123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smtClean="0"/>
              <a:t>CEPI-C_ppt_modèleV6</a:t>
            </a:r>
            <a:endParaRPr lang="fr-FR" dirty="0"/>
          </a:p>
        </p:txBody>
      </p:sp>
      <p:sp>
        <p:nvSpPr>
          <p:cNvPr id="9" name="Espace réservé du numéro de diapositive 5">
            <a:extLst>
              <a:ext uri="{FF2B5EF4-FFF2-40B4-BE49-F238E27FC236}">
                <a16:creationId xmlns:a16="http://schemas.microsoft.com/office/drawing/2014/main" id="{2B1C89CF-CF64-9446-B9F4-9D54C5D4D9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74355" y="6439186"/>
            <a:ext cx="5690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62020538-C579-4E3D-ACA9-2DAFD688F1FE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680185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899" y="844951"/>
            <a:ext cx="3104427" cy="5332012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844951"/>
            <a:ext cx="7734300" cy="5332011"/>
          </a:xfrm>
        </p:spPr>
        <p:txBody>
          <a:bodyPr vert="eaVert"/>
          <a:lstStyle>
            <a:lvl2pPr>
              <a:buClr>
                <a:schemeClr val="tx1"/>
              </a:buClr>
              <a:defRPr/>
            </a:lvl2pPr>
            <a:lvl3pPr>
              <a:buClr>
                <a:schemeClr val="tx1"/>
              </a:buClr>
              <a:defRPr/>
            </a:lvl3pPr>
            <a:lvl4pPr>
              <a:buClr>
                <a:schemeClr val="tx1"/>
              </a:buClr>
              <a:defRPr/>
            </a:lvl4pPr>
            <a:lvl5pPr>
              <a:buClr>
                <a:schemeClr val="tx1"/>
              </a:buClr>
              <a:defRPr/>
            </a:lvl5pPr>
          </a:lstStyle>
          <a:p>
            <a:pPr lvl="0"/>
            <a:r>
              <a:rPr lang="fr-FR" dirty="0" smtClean="0"/>
              <a:t>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CEPI-C_ppt_modèleV6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333257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C461F-AF03-4F20-B2B8-DF13865BB9AE}" type="datetimeFigureOut">
              <a:rPr lang="fr-FR" smtClean="0"/>
              <a:t>30/03/2026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DFE16-47F1-4655-9A6B-6B471095E3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93575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C461F-AF03-4F20-B2B8-DF13865BB9AE}" type="datetimeFigureOut">
              <a:rPr lang="fr-FR" smtClean="0"/>
              <a:t>30/03/2026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DFE16-47F1-4655-9A6B-6B471095E3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251372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C461F-AF03-4F20-B2B8-DF13865BB9AE}" type="datetimeFigureOut">
              <a:rPr lang="fr-FR" smtClean="0"/>
              <a:t>30/03/2026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DFE16-47F1-4655-9A6B-6B471095E3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108696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C461F-AF03-4F20-B2B8-DF13865BB9AE}" type="datetimeFigureOut">
              <a:rPr lang="fr-FR" smtClean="0"/>
              <a:t>30/03/2026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DFE16-47F1-4655-9A6B-6B471095E3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882013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C461F-AF03-4F20-B2B8-DF13865BB9AE}" type="datetimeFigureOut">
              <a:rPr lang="fr-FR" smtClean="0"/>
              <a:t>30/03/2026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DFE16-47F1-4655-9A6B-6B471095E3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27839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C461F-AF03-4F20-B2B8-DF13865BB9AE}" type="datetimeFigureOut">
              <a:rPr lang="fr-FR" smtClean="0"/>
              <a:t>30/03/2026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DFE16-47F1-4655-9A6B-6B471095E3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402257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1"/>
          <p:cNvSpPr>
            <a:spLocks noGrp="1"/>
          </p:cNvSpPr>
          <p:nvPr>
            <p:ph type="title" hasCustomPrompt="1"/>
          </p:nvPr>
        </p:nvSpPr>
        <p:spPr>
          <a:xfrm>
            <a:off x="353961" y="2265680"/>
            <a:ext cx="11474245" cy="2296795"/>
          </a:xfrm>
        </p:spPr>
        <p:txBody>
          <a:bodyPr anchor="b">
            <a:normAutofit/>
          </a:bodyPr>
          <a:lstStyle>
            <a:lvl1pPr>
              <a:defRPr sz="3600" b="1" i="0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9" name="Espace réservé du texte 2"/>
          <p:cNvSpPr>
            <a:spLocks noGrp="1"/>
          </p:cNvSpPr>
          <p:nvPr>
            <p:ph type="body" idx="1"/>
          </p:nvPr>
        </p:nvSpPr>
        <p:spPr>
          <a:xfrm>
            <a:off x="353961" y="4589463"/>
            <a:ext cx="11474245" cy="1500187"/>
          </a:xfrm>
        </p:spPr>
        <p:txBody>
          <a:bodyPr>
            <a:normAutofit/>
          </a:bodyPr>
          <a:lstStyle>
            <a:lvl1pPr marL="0" indent="0">
              <a:buNone/>
              <a:defRPr sz="2800" b="0" i="0">
                <a:solidFill>
                  <a:schemeClr val="tx1"/>
                </a:solidFill>
                <a:latin typeface="Marianne" panose="02000000000000000000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18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10028593" y="6439186"/>
            <a:ext cx="81985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3A1386BB-C0B6-4DB9-9B5B-0A4EB491CBC5}" type="datetime1">
              <a:rPr lang="fr-FR" smtClean="0"/>
              <a:t>30/03/2026</a:t>
            </a:fld>
            <a:endParaRPr lang="fr-FR" dirty="0"/>
          </a:p>
        </p:txBody>
      </p:sp>
      <p:sp>
        <p:nvSpPr>
          <p:cNvPr id="19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6644893" y="6442832"/>
            <a:ext cx="30123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smtClean="0"/>
              <a:t>CEPI-C_ppt_modèleV6</a:t>
            </a:r>
            <a:endParaRPr lang="fr-FR" dirty="0"/>
          </a:p>
        </p:txBody>
      </p:sp>
      <p:sp>
        <p:nvSpPr>
          <p:cNvPr id="20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11174355" y="6439186"/>
            <a:ext cx="5690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62020538-C579-4E3D-ACA9-2DAFD688F1FE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B18FDD09-A185-8840-B7A3-F5865CE6F3DE}"/>
              </a:ext>
            </a:extLst>
          </p:cNvPr>
          <p:cNvSpPr txBox="1"/>
          <p:nvPr userDrawn="1"/>
        </p:nvSpPr>
        <p:spPr>
          <a:xfrm>
            <a:off x="7593712" y="777234"/>
            <a:ext cx="4212076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2000" b="1" dirty="0">
                <a:latin typeface="Marianne" panose="02000000000000000000" pitchFamily="2" charset="0"/>
              </a:rPr>
              <a:t>Secrétariat général</a:t>
            </a:r>
          </a:p>
          <a:p>
            <a:pPr algn="r">
              <a:spcAft>
                <a:spcPts val="600"/>
              </a:spcAft>
            </a:pPr>
            <a:r>
              <a:rPr lang="fr-FR" sz="2000" b="1" dirty="0">
                <a:latin typeface="Marianne" panose="02000000000000000000" pitchFamily="2" charset="0"/>
              </a:rPr>
              <a:t>pour l’administration</a:t>
            </a:r>
            <a:endParaRPr lang="fr-FR" sz="2000" dirty="0">
              <a:latin typeface="Marianne" panose="02000000000000000000" pitchFamily="2" charset="0"/>
            </a:endParaRPr>
          </a:p>
          <a:p>
            <a:pPr algn="r">
              <a:lnSpc>
                <a:spcPct val="100000"/>
              </a:lnSpc>
            </a:pPr>
            <a:r>
              <a:rPr lang="fr-FR" sz="2000" b="0" i="0" dirty="0" smtClean="0">
                <a:latin typeface="Marianne Light" panose="02000000000000000000" pitchFamily="2" charset="0"/>
              </a:rPr>
              <a:t>Service d’infrastructure</a:t>
            </a:r>
            <a:br>
              <a:rPr lang="fr-FR" sz="2000" b="0" i="0" dirty="0" smtClean="0">
                <a:latin typeface="Marianne Light" panose="02000000000000000000" pitchFamily="2" charset="0"/>
              </a:rPr>
            </a:br>
            <a:r>
              <a:rPr lang="fr-FR" sz="2000" b="0" i="0" dirty="0" smtClean="0">
                <a:latin typeface="Marianne Light" panose="02000000000000000000" pitchFamily="2" charset="0"/>
              </a:rPr>
              <a:t>de la Défense</a:t>
            </a:r>
            <a:endParaRPr lang="fr-FR" sz="2000" b="0" i="0" dirty="0">
              <a:latin typeface="Marianne Light" panose="02000000000000000000" pitchFamily="2" charset="0"/>
            </a:endParaRPr>
          </a:p>
        </p:txBody>
      </p:sp>
      <p:pic>
        <p:nvPicPr>
          <p:cNvPr id="2050" name="Image 2" descr="image01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961" y="-57595"/>
            <a:ext cx="3213778" cy="1669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52426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C461F-AF03-4F20-B2B8-DF13865BB9AE}" type="datetimeFigureOut">
              <a:rPr lang="fr-FR" smtClean="0"/>
              <a:t>30/03/2026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DFE16-47F1-4655-9A6B-6B471095E3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0184576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C461F-AF03-4F20-B2B8-DF13865BB9AE}" type="datetimeFigureOut">
              <a:rPr lang="fr-FR" smtClean="0"/>
              <a:t>30/03/2026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DFE16-47F1-4655-9A6B-6B471095E3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58806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C461F-AF03-4F20-B2B8-DF13865BB9AE}" type="datetimeFigureOut">
              <a:rPr lang="fr-FR" smtClean="0"/>
              <a:t>30/03/2026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DFE16-47F1-4655-9A6B-6B471095E3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216907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C461F-AF03-4F20-B2B8-DF13865BB9AE}" type="datetimeFigureOut">
              <a:rPr lang="fr-FR" smtClean="0"/>
              <a:t>30/03/2026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DFE16-47F1-4655-9A6B-6B471095E3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813464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C461F-AF03-4F20-B2B8-DF13865BB9AE}" type="datetimeFigureOut">
              <a:rPr lang="fr-FR" smtClean="0"/>
              <a:t>30/03/2026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DFE16-47F1-4655-9A6B-6B471095E3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710606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9A913067-3538-554C-8FEA-FDA38657A66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" y="0"/>
            <a:ext cx="12184380" cy="6858000"/>
          </a:xfrm>
          <a:prstGeom prst="rect">
            <a:avLst/>
          </a:prstGeom>
        </p:spPr>
      </p:pic>
      <p:sp>
        <p:nvSpPr>
          <p:cNvPr id="18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10028593" y="6439186"/>
            <a:ext cx="81985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5EEBC4B5-3AEE-4B49-879B-E01313279746}" type="datetime1">
              <a:rPr lang="fr-FR" smtClean="0"/>
              <a:t>30/03/2026</a:t>
            </a:fld>
            <a:endParaRPr lang="fr-FR" dirty="0"/>
          </a:p>
        </p:txBody>
      </p:sp>
      <p:sp>
        <p:nvSpPr>
          <p:cNvPr id="19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6644893" y="6442832"/>
            <a:ext cx="30123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smtClean="0"/>
              <a:t>CEPI-C_ppt_modèleV6</a:t>
            </a:r>
            <a:endParaRPr lang="fr-FR" dirty="0"/>
          </a:p>
        </p:txBody>
      </p:sp>
      <p:sp>
        <p:nvSpPr>
          <p:cNvPr id="20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11174355" y="6439186"/>
            <a:ext cx="5690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62020538-C579-4E3D-ACA9-2DAFD688F1FE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9248065-2D5B-0849-BE75-3B91972D312F}"/>
              </a:ext>
            </a:extLst>
          </p:cNvPr>
          <p:cNvSpPr/>
          <p:nvPr userDrawn="1"/>
        </p:nvSpPr>
        <p:spPr>
          <a:xfrm>
            <a:off x="520860" y="2707786"/>
            <a:ext cx="11823539" cy="361199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52A14207-0A0C-0F44-AB34-63EADE88A165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520861" y="2707785"/>
            <a:ext cx="11671140" cy="3611992"/>
          </a:xfrm>
        </p:spPr>
        <p:txBody>
          <a:bodyPr>
            <a:normAutofit/>
          </a:bodyPr>
          <a:lstStyle>
            <a:lvl1pPr marL="271463" indent="-271463">
              <a:defRPr sz="1500"/>
            </a:lvl1pPr>
            <a:lvl2pPr marL="607219" indent="-264319"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8" name="Titre 1"/>
          <p:cNvSpPr>
            <a:spLocks noGrp="1"/>
          </p:cNvSpPr>
          <p:nvPr>
            <p:ph type="title" hasCustomPrompt="1"/>
          </p:nvPr>
        </p:nvSpPr>
        <p:spPr>
          <a:xfrm>
            <a:off x="696865" y="2265680"/>
            <a:ext cx="11474245" cy="2296795"/>
          </a:xfrm>
        </p:spPr>
        <p:txBody>
          <a:bodyPr anchor="b">
            <a:normAutofit/>
          </a:bodyPr>
          <a:lstStyle>
            <a:lvl1pPr>
              <a:defRPr sz="3600" b="1" i="0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9" name="Espace réservé du texte 2"/>
          <p:cNvSpPr>
            <a:spLocks noGrp="1"/>
          </p:cNvSpPr>
          <p:nvPr>
            <p:ph type="body" idx="1"/>
          </p:nvPr>
        </p:nvSpPr>
        <p:spPr>
          <a:xfrm>
            <a:off x="696865" y="4589463"/>
            <a:ext cx="11474245" cy="1500187"/>
          </a:xfrm>
        </p:spPr>
        <p:txBody>
          <a:bodyPr>
            <a:normAutofit/>
          </a:bodyPr>
          <a:lstStyle>
            <a:lvl1pPr marL="0" indent="0">
              <a:buNone/>
              <a:defRPr sz="2800" b="0" i="0">
                <a:solidFill>
                  <a:schemeClr val="tx1"/>
                </a:solidFill>
                <a:latin typeface="Marianne" panose="02000000000000000000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B18FDD09-A185-8840-B7A3-F5865CE6F3DE}"/>
              </a:ext>
            </a:extLst>
          </p:cNvPr>
          <p:cNvSpPr txBox="1"/>
          <p:nvPr userDrawn="1"/>
        </p:nvSpPr>
        <p:spPr>
          <a:xfrm>
            <a:off x="7593712" y="777234"/>
            <a:ext cx="4212076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2000" b="1" dirty="0">
                <a:latin typeface="Marianne" panose="02000000000000000000" pitchFamily="2" charset="0"/>
              </a:rPr>
              <a:t>Secrétariat général</a:t>
            </a:r>
          </a:p>
          <a:p>
            <a:pPr algn="r">
              <a:spcAft>
                <a:spcPts val="600"/>
              </a:spcAft>
            </a:pPr>
            <a:r>
              <a:rPr lang="fr-FR" sz="2000" b="1" dirty="0">
                <a:latin typeface="Marianne" panose="02000000000000000000" pitchFamily="2" charset="0"/>
              </a:rPr>
              <a:t>pour l’administration</a:t>
            </a:r>
            <a:endParaRPr lang="fr-FR" sz="2000" dirty="0">
              <a:latin typeface="Marianne" panose="02000000000000000000" pitchFamily="2" charset="0"/>
            </a:endParaRPr>
          </a:p>
          <a:p>
            <a:pPr algn="r">
              <a:lnSpc>
                <a:spcPct val="100000"/>
              </a:lnSpc>
            </a:pPr>
            <a:r>
              <a:rPr lang="fr-FR" sz="2000" b="0" i="0" dirty="0" smtClean="0">
                <a:latin typeface="Marianne Light" panose="02000000000000000000" pitchFamily="2" charset="0"/>
              </a:rPr>
              <a:t>Service d’infrastructure</a:t>
            </a:r>
            <a:br>
              <a:rPr lang="fr-FR" sz="2000" b="0" i="0" dirty="0" smtClean="0">
                <a:latin typeface="Marianne Light" panose="02000000000000000000" pitchFamily="2" charset="0"/>
              </a:rPr>
            </a:br>
            <a:r>
              <a:rPr lang="fr-FR" sz="2000" b="0" i="0" dirty="0" smtClean="0">
                <a:latin typeface="Marianne Light" panose="02000000000000000000" pitchFamily="2" charset="0"/>
              </a:rPr>
              <a:t>de la Défense</a:t>
            </a:r>
            <a:endParaRPr lang="fr-FR" sz="2000" b="0" i="0" dirty="0">
              <a:latin typeface="Marianne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48508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>
            <a:lvl2pPr>
              <a:buClr>
                <a:schemeClr val="tx1"/>
              </a:buClr>
              <a:defRPr/>
            </a:lvl2pPr>
            <a:lvl3pPr>
              <a:buClr>
                <a:schemeClr val="tx1"/>
              </a:buClr>
              <a:defRPr/>
            </a:lvl3pPr>
            <a:lvl4pPr>
              <a:buClr>
                <a:schemeClr val="tx1"/>
              </a:buClr>
              <a:defRPr/>
            </a:lvl4pPr>
            <a:lvl5pPr>
              <a:buClr>
                <a:schemeClr val="tx1"/>
              </a:buClr>
              <a:defRPr/>
            </a:lvl5pPr>
          </a:lstStyle>
          <a:p>
            <a:pPr lvl="0"/>
            <a:r>
              <a:rPr lang="fr-FR" dirty="0" smtClean="0"/>
              <a:t>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11" name="Titr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29906504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34297" y="1533832"/>
            <a:ext cx="11493909" cy="3028644"/>
          </a:xfrm>
        </p:spPr>
        <p:txBody>
          <a:bodyPr anchor="b">
            <a:normAutofit/>
          </a:bodyPr>
          <a:lstStyle>
            <a:lvl1pPr>
              <a:defRPr sz="3600" b="1">
                <a:solidFill>
                  <a:schemeClr val="tx1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34297" y="4542503"/>
            <a:ext cx="11493909" cy="1547147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8" name="Espace réservé du pied de page 4">
            <a:extLst>
              <a:ext uri="{FF2B5EF4-FFF2-40B4-BE49-F238E27FC236}">
                <a16:creationId xmlns:a16="http://schemas.microsoft.com/office/drawing/2014/main" id="{484E8D88-490D-9046-8829-F019A929282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44893" y="6442832"/>
            <a:ext cx="30123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smtClean="0"/>
              <a:t>CEPI-C_ppt_modèleV6</a:t>
            </a:r>
            <a:endParaRPr lang="fr-FR" dirty="0"/>
          </a:p>
        </p:txBody>
      </p:sp>
      <p:sp>
        <p:nvSpPr>
          <p:cNvPr id="9" name="Espace réservé du numéro de diapositive 5">
            <a:extLst>
              <a:ext uri="{FF2B5EF4-FFF2-40B4-BE49-F238E27FC236}">
                <a16:creationId xmlns:a16="http://schemas.microsoft.com/office/drawing/2014/main" id="{63E40C65-8C8B-9C44-9399-B4499E598C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74355" y="6439186"/>
            <a:ext cx="5690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62020538-C579-4E3D-ACA9-2DAFD688F1FE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091864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90524" y="941441"/>
            <a:ext cx="11445875" cy="71164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393293" y="1797652"/>
            <a:ext cx="5518355" cy="4641533"/>
          </a:xfrm>
        </p:spPr>
        <p:txBody>
          <a:bodyPr/>
          <a:lstStyle>
            <a:lvl2pPr>
              <a:buClr>
                <a:schemeClr val="tx1"/>
              </a:buClr>
              <a:defRPr/>
            </a:lvl2pPr>
            <a:lvl3pPr>
              <a:buClr>
                <a:schemeClr val="tx1"/>
              </a:buClr>
              <a:defRPr/>
            </a:lvl3pPr>
            <a:lvl4pPr>
              <a:buClr>
                <a:schemeClr val="tx1"/>
              </a:buClr>
              <a:defRPr/>
            </a:lvl4pPr>
            <a:lvl5pPr>
              <a:buClr>
                <a:schemeClr val="tx1"/>
              </a:buClr>
              <a:defRPr/>
            </a:lvl5pPr>
          </a:lstStyle>
          <a:p>
            <a:pPr lvl="0"/>
            <a:r>
              <a:rPr lang="fr-FR" dirty="0" smtClean="0"/>
              <a:t>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327057" y="1797652"/>
            <a:ext cx="5518355" cy="4641534"/>
          </a:xfrm>
        </p:spPr>
        <p:txBody>
          <a:bodyPr/>
          <a:lstStyle>
            <a:lvl2pPr>
              <a:buClr>
                <a:schemeClr val="tx1"/>
              </a:buClr>
              <a:defRPr/>
            </a:lvl2pPr>
            <a:lvl3pPr>
              <a:buClr>
                <a:schemeClr val="tx1"/>
              </a:buClr>
              <a:defRPr/>
            </a:lvl3pPr>
            <a:lvl4pPr>
              <a:buClr>
                <a:schemeClr val="tx1"/>
              </a:buClr>
              <a:defRPr/>
            </a:lvl4pPr>
            <a:lvl5pPr>
              <a:buClr>
                <a:schemeClr val="tx1"/>
              </a:buClr>
              <a:defRPr/>
            </a:lvl5pPr>
          </a:lstStyle>
          <a:p>
            <a:pPr lvl="0"/>
            <a:r>
              <a:rPr lang="fr-FR" dirty="0" smtClean="0"/>
              <a:t>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CEPI-C_ppt_modèleV6</a:t>
            </a:r>
            <a:endParaRPr lang="fr-FR" dirty="0"/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6065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97340" y="1518163"/>
            <a:ext cx="5507999" cy="796411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397339" y="2505075"/>
            <a:ext cx="5508000" cy="3684588"/>
          </a:xfrm>
        </p:spPr>
        <p:txBody>
          <a:bodyPr/>
          <a:lstStyle>
            <a:lvl2pPr>
              <a:buClr>
                <a:schemeClr val="tx1"/>
              </a:buClr>
              <a:defRPr/>
            </a:lvl2pPr>
            <a:lvl3pPr>
              <a:buClr>
                <a:schemeClr val="tx1"/>
              </a:buClr>
              <a:defRPr/>
            </a:lvl3pPr>
            <a:lvl4pPr>
              <a:buClr>
                <a:schemeClr val="tx1"/>
              </a:buClr>
              <a:defRPr/>
            </a:lvl4pPr>
            <a:lvl5pPr>
              <a:buClr>
                <a:schemeClr val="tx1"/>
              </a:buClr>
              <a:defRPr/>
            </a:lvl5pPr>
          </a:lstStyle>
          <a:p>
            <a:pPr lvl="0"/>
            <a:r>
              <a:rPr lang="fr-FR" dirty="0" smtClean="0"/>
              <a:t>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329515" y="1518163"/>
            <a:ext cx="5517832" cy="79641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329512" y="2505075"/>
            <a:ext cx="5508000" cy="3684588"/>
          </a:xfrm>
        </p:spPr>
        <p:txBody>
          <a:bodyPr/>
          <a:lstStyle>
            <a:lvl2pPr>
              <a:buClr>
                <a:schemeClr val="tx1"/>
              </a:buClr>
              <a:defRPr/>
            </a:lvl2pPr>
            <a:lvl3pPr>
              <a:buClr>
                <a:schemeClr val="tx1"/>
              </a:buClr>
              <a:defRPr/>
            </a:lvl3pPr>
            <a:lvl4pPr>
              <a:buClr>
                <a:schemeClr val="tx1"/>
              </a:buClr>
              <a:defRPr/>
            </a:lvl4pPr>
            <a:lvl5pPr>
              <a:buClr>
                <a:schemeClr val="tx1"/>
              </a:buClr>
              <a:defRPr/>
            </a:lvl5pPr>
          </a:lstStyle>
          <a:p>
            <a:pPr lvl="0"/>
            <a:r>
              <a:rPr lang="fr-FR" dirty="0" smtClean="0"/>
              <a:t>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BE2D66F0-6808-504F-821F-8483E01EED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0524" y="941441"/>
            <a:ext cx="11445875" cy="71164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fr-FR" dirty="0"/>
          </a:p>
        </p:txBody>
      </p:sp>
      <p:sp>
        <p:nvSpPr>
          <p:cNvPr id="11" name="Espace réservé de la date 3">
            <a:extLst>
              <a:ext uri="{FF2B5EF4-FFF2-40B4-BE49-F238E27FC236}">
                <a16:creationId xmlns:a16="http://schemas.microsoft.com/office/drawing/2014/main" id="{FD1B3CDB-0DB6-1646-A8B5-117EABD398E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028593" y="6439186"/>
            <a:ext cx="81985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CAA4F7E0-40DB-49CE-9EB0-CDB1B7278F53}" type="datetime1">
              <a:rPr lang="fr-FR" smtClean="0"/>
              <a:t>30/03/2026</a:t>
            </a:fld>
            <a:endParaRPr lang="fr-FR" dirty="0"/>
          </a:p>
        </p:txBody>
      </p:sp>
      <p:sp>
        <p:nvSpPr>
          <p:cNvPr id="12" name="Espace réservé du pied de page 4">
            <a:extLst>
              <a:ext uri="{FF2B5EF4-FFF2-40B4-BE49-F238E27FC236}">
                <a16:creationId xmlns:a16="http://schemas.microsoft.com/office/drawing/2014/main" id="{3C6A7DF1-1414-A74C-8674-6B30D57DD5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44893" y="6442832"/>
            <a:ext cx="30123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smtClean="0"/>
              <a:t>CEPI-C_ppt_modèleV6</a:t>
            </a:r>
            <a:endParaRPr lang="fr-FR" dirty="0"/>
          </a:p>
        </p:txBody>
      </p:sp>
      <p:sp>
        <p:nvSpPr>
          <p:cNvPr id="13" name="Espace réservé du numéro de diapositive 5">
            <a:extLst>
              <a:ext uri="{FF2B5EF4-FFF2-40B4-BE49-F238E27FC236}">
                <a16:creationId xmlns:a16="http://schemas.microsoft.com/office/drawing/2014/main" id="{EAC90038-2AF3-0545-B037-4267D27073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74355" y="6439186"/>
            <a:ext cx="5690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62020538-C579-4E3D-ACA9-2DAFD688F1FE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812957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CEPI-C_ppt_modèleV6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634152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e la date 3">
            <a:extLst>
              <a:ext uri="{FF2B5EF4-FFF2-40B4-BE49-F238E27FC236}">
                <a16:creationId xmlns:a16="http://schemas.microsoft.com/office/drawing/2014/main" id="{A11E42E1-1407-BC4B-9133-6797565D12B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028593" y="6439186"/>
            <a:ext cx="81985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9632CCDC-1841-42D5-B31D-8EBFE58F86D4}" type="datetime1">
              <a:rPr lang="fr-FR" smtClean="0"/>
              <a:t>30/03/2026</a:t>
            </a:fld>
            <a:endParaRPr lang="fr-FR" dirty="0"/>
          </a:p>
        </p:txBody>
      </p:sp>
      <p:sp>
        <p:nvSpPr>
          <p:cNvPr id="6" name="Espace réservé du pied de page 4">
            <a:extLst>
              <a:ext uri="{FF2B5EF4-FFF2-40B4-BE49-F238E27FC236}">
                <a16:creationId xmlns:a16="http://schemas.microsoft.com/office/drawing/2014/main" id="{DE877E33-C9EB-C14B-9191-9F214018A54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44893" y="6442832"/>
            <a:ext cx="30123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smtClean="0"/>
              <a:t>CEPI-C_ppt_modèleV6</a:t>
            </a:r>
            <a:endParaRPr lang="fr-FR" dirty="0"/>
          </a:p>
        </p:txBody>
      </p:sp>
      <p:sp>
        <p:nvSpPr>
          <p:cNvPr id="7" name="Espace réservé du numéro de diapositive 5">
            <a:extLst>
              <a:ext uri="{FF2B5EF4-FFF2-40B4-BE49-F238E27FC236}">
                <a16:creationId xmlns:a16="http://schemas.microsoft.com/office/drawing/2014/main" id="{288C4948-EB9F-E347-A9E1-CA10642FE2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74355" y="6439186"/>
            <a:ext cx="5690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62020538-C579-4E3D-ACA9-2DAFD688F1FE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71128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390524" y="941441"/>
            <a:ext cx="11445875" cy="7116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90524" y="1828800"/>
            <a:ext cx="11445875" cy="43481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10216851" y="6439186"/>
            <a:ext cx="81985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0650EAB2-CF72-42CA-82FE-38AF3FBCF0CA}" type="datetime1">
              <a:rPr lang="fr-FR" smtClean="0"/>
              <a:t>30/03/2026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6833151" y="6442832"/>
            <a:ext cx="30123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smtClean="0"/>
              <a:t>CEPI-C_ppt_modèleV6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11231876" y="6439186"/>
            <a:ext cx="5690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62020538-C579-4E3D-ACA9-2DAFD688F1FE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2" name="ZoneTexte 2">
            <a:extLst>
              <a:ext uri="{FF2B5EF4-FFF2-40B4-BE49-F238E27FC236}">
                <a16:creationId xmlns:a16="http://schemas.microsoft.com/office/drawing/2014/main" id="{212BD870-A5CF-154B-8D92-C0ED56DBC67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03799" y="6453873"/>
            <a:ext cx="6291449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 eaLnBrk="1" hangingPunct="1"/>
            <a:r>
              <a:rPr lang="fr-FR" altLang="fr-FR" sz="1000" b="1" i="0" dirty="0">
                <a:latin typeface="Marianne" panose="02000000000000000000" pitchFamily="2" charset="0"/>
              </a:rPr>
              <a:t>Secrétariat général pour l’administration</a:t>
            </a:r>
            <a:r>
              <a:rPr lang="fr-FR" altLang="fr-FR" sz="1100" b="1" i="0" dirty="0">
                <a:latin typeface="Marianne" panose="02000000000000000000" pitchFamily="2" charset="0"/>
              </a:rPr>
              <a:t> </a:t>
            </a:r>
            <a:r>
              <a:rPr lang="fr-FR" altLang="fr-FR" sz="1000" dirty="0">
                <a:latin typeface="Marianne" panose="02000000000000000000" pitchFamily="2" charset="0"/>
              </a:rPr>
              <a:t>|</a:t>
            </a:r>
            <a:r>
              <a:rPr lang="fr-FR" altLang="fr-FR" sz="1000" b="1" i="0" dirty="0">
                <a:latin typeface="Marianne" panose="02000000000000000000" pitchFamily="2" charset="0"/>
              </a:rPr>
              <a:t> </a:t>
            </a:r>
            <a:r>
              <a:rPr lang="fr-FR" altLang="fr-FR" sz="1000" dirty="0" smtClean="0">
                <a:latin typeface="Marianne" panose="02000000000000000000" pitchFamily="2" charset="0"/>
              </a:rPr>
              <a:t>Service d’infrastructure de la Défense</a:t>
            </a:r>
            <a:endParaRPr lang="fr-FR" altLang="fr-FR" sz="900" b="1" dirty="0">
              <a:latin typeface="Marianne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8401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Marianne" panose="02000000000000000000" pitchFamily="2" charset="0"/>
          <a:ea typeface="Verdana" panose="020B0604030504040204" pitchFamily="34" charset="0"/>
          <a:cs typeface="Arial" panose="020B0604020202020204" pitchFamily="34" charset="0"/>
        </a:defRPr>
      </a:lvl1pPr>
    </p:titleStyle>
    <p:bodyStyle>
      <a:lvl1pPr marL="179388" indent="-179388" algn="l" defTabSz="914400" rtl="0" eaLnBrk="1" latinLnBrk="0" hangingPunct="1">
        <a:lnSpc>
          <a:spcPct val="90000"/>
        </a:lnSpc>
        <a:spcBef>
          <a:spcPts val="1000"/>
        </a:spcBef>
        <a:buClrTx/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Marianne" panose="02000000000000000000" pitchFamily="2" charset="0"/>
          <a:ea typeface="Verdana" panose="020B0604030504040204" pitchFamily="34" charset="0"/>
          <a:cs typeface="Arial" panose="020B0604020202020204" pitchFamily="34" charset="0"/>
        </a:defRPr>
      </a:lvl1pPr>
      <a:lvl2pPr marL="447675" indent="-171450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Marianne" panose="02000000000000000000" pitchFamily="2" charset="0"/>
          <a:ea typeface="Verdana" panose="020B0604030504040204" pitchFamily="34" charset="0"/>
          <a:cs typeface="Arial" panose="020B0604020202020204" pitchFamily="34" charset="0"/>
        </a:defRPr>
      </a:lvl2pPr>
      <a:lvl3pPr marL="717550" indent="-157163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SzPct val="100000"/>
        <a:buFont typeface="Arial" panose="020B0604020202020204" pitchFamily="34" charset="0"/>
        <a:buChar char="•"/>
        <a:defRPr sz="1600" b="0" i="0" kern="1200">
          <a:solidFill>
            <a:schemeClr val="tx1"/>
          </a:solidFill>
          <a:latin typeface="Marianne" panose="02000000000000000000" pitchFamily="2" charset="0"/>
          <a:ea typeface="Verdana" panose="020B0604030504040204" pitchFamily="34" charset="0"/>
          <a:cs typeface="Arial" panose="020B0604020202020204" pitchFamily="34" charset="0"/>
        </a:defRPr>
      </a:lvl3pPr>
      <a:lvl4pPr marL="985838" indent="-130175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b="0" i="0" kern="1200">
          <a:solidFill>
            <a:schemeClr val="tx1"/>
          </a:solidFill>
          <a:latin typeface="Marianne" panose="02000000000000000000" pitchFamily="2" charset="0"/>
          <a:ea typeface="Verdana" panose="020B0604030504040204" pitchFamily="34" charset="0"/>
          <a:cs typeface="Arial" panose="020B0604020202020204" pitchFamily="34" charset="0"/>
        </a:defRPr>
      </a:lvl4pPr>
      <a:lvl5pPr marL="1255713" indent="-147638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b="0" i="0" kern="1200">
          <a:solidFill>
            <a:schemeClr val="tx1"/>
          </a:solidFill>
          <a:latin typeface="Marianne" panose="02000000000000000000" pitchFamily="2" charset="0"/>
          <a:ea typeface="Verdana" panose="020B0604030504040204" pitchFamily="34" charset="0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EC461F-AF03-4F20-B2B8-DF13865BB9AE}" type="datetimeFigureOut">
              <a:rPr lang="fr-FR" smtClean="0"/>
              <a:t>30/03/2026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DFE16-47F1-4655-9A6B-6B471095E3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125114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1</a:t>
            </a:fld>
            <a:endParaRPr lang="fr-FR" dirty="0"/>
          </a:p>
        </p:txBody>
      </p:sp>
      <p:sp>
        <p:nvSpPr>
          <p:cNvPr id="9" name="ZoneTexte 8"/>
          <p:cNvSpPr txBox="1"/>
          <p:nvPr/>
        </p:nvSpPr>
        <p:spPr>
          <a:xfrm>
            <a:off x="440900" y="3526430"/>
            <a:ext cx="11302462" cy="141577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3200" b="1" smtClean="0">
                <a:solidFill>
                  <a:schemeClr val="bg1"/>
                </a:solidFill>
                <a:latin typeface="Marianne" panose="02000000000000000000" pitchFamily="50" charset="0"/>
              </a:rPr>
              <a:t>ETUDE DE FAISABILITE</a:t>
            </a:r>
            <a:endParaRPr lang="fr-FR" sz="3200" b="1" dirty="0" smtClean="0">
              <a:solidFill>
                <a:schemeClr val="bg1"/>
              </a:solidFill>
              <a:latin typeface="Marianne" panose="02000000000000000000" pitchFamily="50" charset="0"/>
            </a:endParaRPr>
          </a:p>
          <a:p>
            <a:endParaRPr lang="fr-FR" sz="2000" b="1" dirty="0">
              <a:latin typeface="Marianne" panose="02000000000000000000" pitchFamily="50" charset="0"/>
            </a:endParaRPr>
          </a:p>
          <a:p>
            <a:r>
              <a:rPr lang="fr-FR" sz="2000" dirty="0" smtClean="0"/>
              <a:t>Intitulé </a:t>
            </a:r>
            <a:r>
              <a:rPr lang="fr-FR" sz="2000"/>
              <a:t>Opération(CSXXXXXX</a:t>
            </a:r>
            <a:r>
              <a:rPr lang="fr-FR" sz="2000" smtClean="0"/>
              <a:t>)</a:t>
            </a:r>
            <a:endParaRPr lang="fr-FR" sz="2000" b="1" i="1" dirty="0">
              <a:solidFill>
                <a:schemeClr val="accent2"/>
              </a:solidFill>
            </a:endParaRPr>
          </a:p>
          <a:p>
            <a:endParaRPr lang="fr-FR" sz="1400" b="1" dirty="0">
              <a:solidFill>
                <a:schemeClr val="bg1"/>
              </a:solidFill>
              <a:latin typeface="Marianne" panose="020000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0410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C0070DB-476C-40C5-B1F1-C78498995173}"/>
              </a:ext>
            </a:extLst>
          </p:cNvPr>
          <p:cNvSpPr/>
          <p:nvPr/>
        </p:nvSpPr>
        <p:spPr>
          <a:xfrm>
            <a:off x="6196405" y="470619"/>
            <a:ext cx="5995595" cy="352960"/>
          </a:xfrm>
          <a:custGeom>
            <a:avLst/>
            <a:gdLst>
              <a:gd name="connsiteX0" fmla="*/ 0 w 6120000"/>
              <a:gd name="connsiteY0" fmla="*/ 0 h 540000"/>
              <a:gd name="connsiteX1" fmla="*/ 6120000 w 6120000"/>
              <a:gd name="connsiteY1" fmla="*/ 0 h 540000"/>
              <a:gd name="connsiteX2" fmla="*/ 6120000 w 6120000"/>
              <a:gd name="connsiteY2" fmla="*/ 540000 h 540000"/>
              <a:gd name="connsiteX3" fmla="*/ 0 w 6120000"/>
              <a:gd name="connsiteY3" fmla="*/ 540000 h 540000"/>
              <a:gd name="connsiteX4" fmla="*/ 0 w 6120000"/>
              <a:gd name="connsiteY4" fmla="*/ 0 h 540000"/>
              <a:gd name="connsiteX0" fmla="*/ 372979 w 6120000"/>
              <a:gd name="connsiteY0" fmla="*/ 0 h 552032"/>
              <a:gd name="connsiteX1" fmla="*/ 6120000 w 6120000"/>
              <a:gd name="connsiteY1" fmla="*/ 12032 h 552032"/>
              <a:gd name="connsiteX2" fmla="*/ 6120000 w 6120000"/>
              <a:gd name="connsiteY2" fmla="*/ 552032 h 552032"/>
              <a:gd name="connsiteX3" fmla="*/ 0 w 6120000"/>
              <a:gd name="connsiteY3" fmla="*/ 552032 h 552032"/>
              <a:gd name="connsiteX4" fmla="*/ 372979 w 6120000"/>
              <a:gd name="connsiteY4" fmla="*/ 0 h 552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20000" h="552032">
                <a:moveTo>
                  <a:pt x="372979" y="0"/>
                </a:moveTo>
                <a:lnTo>
                  <a:pt x="6120000" y="12032"/>
                </a:lnTo>
                <a:lnTo>
                  <a:pt x="6120000" y="552032"/>
                </a:lnTo>
                <a:lnTo>
                  <a:pt x="0" y="552032"/>
                </a:lnTo>
                <a:lnTo>
                  <a:pt x="372979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26E471B-035B-431A-ADC5-0E9C1981D0DC}"/>
              </a:ext>
            </a:extLst>
          </p:cNvPr>
          <p:cNvSpPr txBox="1"/>
          <p:nvPr/>
        </p:nvSpPr>
        <p:spPr>
          <a:xfrm>
            <a:off x="6572922" y="485025"/>
            <a:ext cx="54715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600" b="1" dirty="0" smtClean="0">
                <a:solidFill>
                  <a:schemeClr val="bg1"/>
                </a:solidFill>
                <a:latin typeface="Marianne"/>
              </a:rPr>
              <a:t>Implantation</a:t>
            </a:r>
            <a:endParaRPr lang="fr-FR" sz="1600" b="1" dirty="0">
              <a:solidFill>
                <a:schemeClr val="bg1"/>
              </a:solidFill>
              <a:latin typeface="Marianne"/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164428" y="1039186"/>
            <a:ext cx="11880000" cy="54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2"/>
            </a:solidFill>
          </a:ln>
        </p:spPr>
        <p:txBody>
          <a:bodyPr wrap="square" numCol="1" rtlCol="0" anchor="t">
            <a:noAutofit/>
          </a:bodyPr>
          <a:lstStyle/>
          <a:p>
            <a:pPr marL="180000"/>
            <a:endParaRPr lang="fr-FR" sz="1600" dirty="0"/>
          </a:p>
        </p:txBody>
      </p:sp>
      <p:sp>
        <p:nvSpPr>
          <p:cNvPr id="13" name="ZoneTexte 12"/>
          <p:cNvSpPr txBox="1"/>
          <p:nvPr/>
        </p:nvSpPr>
        <p:spPr>
          <a:xfrm>
            <a:off x="277150" y="877603"/>
            <a:ext cx="2859015" cy="323165"/>
          </a:xfrm>
          <a:prstGeom prst="rect">
            <a:avLst/>
          </a:prstGeom>
          <a:solidFill>
            <a:schemeClr val="bg1"/>
          </a:solidFill>
        </p:spPr>
        <p:txBody>
          <a:bodyPr wrap="square" bIns="0" rtlCol="0">
            <a:spAutoFit/>
          </a:bodyPr>
          <a:lstStyle/>
          <a:p>
            <a:r>
              <a:rPr lang="fr-FR" b="1" dirty="0" smtClean="0">
                <a:solidFill>
                  <a:schemeClr val="tx2">
                    <a:lumMod val="75000"/>
                  </a:schemeClr>
                </a:solidFill>
                <a:latin typeface="Marianne" panose="02000000000000000000" pitchFamily="50" charset="0"/>
              </a:rPr>
              <a:t>Opérations en interface</a:t>
            </a:r>
            <a:endParaRPr lang="fr-FR" sz="1800" b="1" dirty="0">
              <a:solidFill>
                <a:schemeClr val="tx2">
                  <a:lumMod val="75000"/>
                </a:schemeClr>
              </a:solidFill>
              <a:latin typeface="Marianne" panose="02000000000000000000" pitchFamily="50" charset="0"/>
            </a:endParaRP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4294967295"/>
          </p:nvPr>
        </p:nvSpPr>
        <p:spPr>
          <a:xfrm>
            <a:off x="11231876" y="6439186"/>
            <a:ext cx="569007" cy="365125"/>
          </a:xfrm>
        </p:spPr>
        <p:txBody>
          <a:bodyPr/>
          <a:lstStyle/>
          <a:p>
            <a:fld id="{62020538-C579-4E3D-ACA9-2DAFD688F1FE}" type="slidenum">
              <a:rPr lang="fr-FR" smtClean="0"/>
              <a:pPr/>
              <a:t>10</a:t>
            </a:fld>
            <a:endParaRPr lang="fr-FR" dirty="0"/>
          </a:p>
        </p:txBody>
      </p:sp>
      <p:graphicFrame>
        <p:nvGraphicFramePr>
          <p:cNvPr id="2" name="Tableau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456811"/>
              </p:ext>
            </p:extLst>
          </p:nvPr>
        </p:nvGraphicFramePr>
        <p:xfrm>
          <a:off x="364069" y="1362350"/>
          <a:ext cx="11523131" cy="4861230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943966">
                  <a:extLst>
                    <a:ext uri="{9D8B030D-6E8A-4147-A177-3AD203B41FA5}">
                      <a16:colId xmlns:a16="http://schemas.microsoft.com/office/drawing/2014/main" val="2879982698"/>
                    </a:ext>
                  </a:extLst>
                </a:gridCol>
                <a:gridCol w="2154832">
                  <a:extLst>
                    <a:ext uri="{9D8B030D-6E8A-4147-A177-3AD203B41FA5}">
                      <a16:colId xmlns:a16="http://schemas.microsoft.com/office/drawing/2014/main" val="4167558881"/>
                    </a:ext>
                  </a:extLst>
                </a:gridCol>
                <a:gridCol w="5681133">
                  <a:extLst>
                    <a:ext uri="{9D8B030D-6E8A-4147-A177-3AD203B41FA5}">
                      <a16:colId xmlns:a16="http://schemas.microsoft.com/office/drawing/2014/main" val="4169083410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522009757"/>
                    </a:ext>
                  </a:extLst>
                </a:gridCol>
              </a:tblGrid>
              <a:tr h="500862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u="none" strike="noStrike">
                          <a:effectLst/>
                        </a:rPr>
                        <a:t>N°</a:t>
                      </a:r>
                      <a:endParaRPr lang="fr-FR" sz="1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u="none" strike="noStrike">
                          <a:effectLst/>
                        </a:rPr>
                        <a:t>Opération en interface</a:t>
                      </a:r>
                      <a:endParaRPr lang="fr-FR" sz="1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u="none" strike="noStrike" dirty="0">
                          <a:effectLst/>
                        </a:rPr>
                        <a:t>Description de l’interface</a:t>
                      </a:r>
                      <a:endParaRPr lang="fr-FR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Programme de financement</a:t>
                      </a:r>
                      <a:endParaRPr lang="fr-FR" sz="16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081483631"/>
                  </a:ext>
                </a:extLst>
              </a:tr>
              <a:tr h="1753016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u="none" strike="noStrike" dirty="0">
                          <a:effectLst/>
                        </a:rPr>
                        <a:t>1</a:t>
                      </a:r>
                      <a:endParaRPr lang="fr-FR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fr-FR" sz="1600" u="none" strike="noStrike">
                          <a:effectLst/>
                        </a:rPr>
                        <a:t> </a:t>
                      </a:r>
                      <a:endParaRPr lang="fr-FR" sz="1600" b="0" i="1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1600" u="sng" strike="noStrike" dirty="0">
                          <a:effectLst/>
                        </a:rPr>
                        <a:t>Nature de l’interface :</a:t>
                      </a:r>
                      <a:br>
                        <a:rPr lang="fr-FR" sz="1600" u="sng" strike="noStrike" dirty="0">
                          <a:effectLst/>
                        </a:rPr>
                      </a:br>
                      <a:r>
                        <a:rPr lang="fr-FR" sz="1600" dirty="0" smtClean="0">
                          <a:ln w="0"/>
                        </a:rPr>
                        <a:t>organisationnel, opérationnel, calendaire, ressources,</a:t>
                      </a:r>
                      <a:r>
                        <a:rPr lang="fr-FR" sz="1600" u="sng" strike="noStrike" dirty="0">
                          <a:effectLst/>
                        </a:rPr>
                        <a:t/>
                      </a:r>
                      <a:br>
                        <a:rPr lang="fr-FR" sz="1600" u="sng" strike="noStrike" dirty="0">
                          <a:effectLst/>
                        </a:rPr>
                      </a:br>
                      <a:r>
                        <a:rPr lang="fr-FR" sz="1600" u="sng" strike="noStrike" dirty="0">
                          <a:effectLst/>
                        </a:rPr>
                        <a:t/>
                      </a:r>
                      <a:br>
                        <a:rPr lang="fr-FR" sz="1600" u="sng" strike="noStrike" dirty="0">
                          <a:effectLst/>
                        </a:rPr>
                      </a:br>
                      <a:r>
                        <a:rPr lang="fr-FR" sz="1600" u="sng" strike="noStrike" dirty="0">
                          <a:effectLst/>
                        </a:rPr>
                        <a:t>Gestion de l’interface :</a:t>
                      </a:r>
                      <a:br>
                        <a:rPr lang="fr-FR" sz="1600" u="sng" strike="noStrike" dirty="0">
                          <a:effectLst/>
                        </a:rPr>
                      </a:br>
                      <a:endParaRPr lang="fr-FR" sz="1600" b="0" i="0" u="sng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 smtClean="0">
                          <a:ln w="0"/>
                        </a:rPr>
                        <a:t>(P146/P178/P212…)</a:t>
                      </a:r>
                      <a:endParaRPr lang="fr-FR" sz="1600" dirty="0" smtClean="0"/>
                    </a:p>
                    <a:p>
                      <a:pPr algn="l" fontAlgn="t"/>
                      <a:endParaRPr lang="fr-FR" sz="1600" b="0" i="0" u="sng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984060665"/>
                  </a:ext>
                </a:extLst>
              </a:tr>
              <a:tr h="1303676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u="none" strike="noStrike">
                          <a:effectLst/>
                        </a:rPr>
                        <a:t>2</a:t>
                      </a:r>
                      <a:endParaRPr lang="fr-FR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fr-FR" sz="1600" u="none" strike="noStrike">
                          <a:effectLst/>
                        </a:rPr>
                        <a:t> </a:t>
                      </a:r>
                      <a:endParaRPr lang="fr-FR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1600" u="sng" strike="noStrike">
                          <a:effectLst/>
                        </a:rPr>
                        <a:t>Nature de l’interface :</a:t>
                      </a:r>
                      <a:br>
                        <a:rPr lang="fr-FR" sz="1600" u="sng" strike="noStrike">
                          <a:effectLst/>
                        </a:rPr>
                      </a:br>
                      <a:r>
                        <a:rPr lang="fr-FR" sz="1600" u="sng" strike="noStrike">
                          <a:effectLst/>
                        </a:rPr>
                        <a:t/>
                      </a:r>
                      <a:br>
                        <a:rPr lang="fr-FR" sz="1600" u="sng" strike="noStrike">
                          <a:effectLst/>
                        </a:rPr>
                      </a:br>
                      <a:r>
                        <a:rPr lang="fr-FR" sz="1600" u="sng" strike="noStrike">
                          <a:effectLst/>
                        </a:rPr>
                        <a:t/>
                      </a:r>
                      <a:br>
                        <a:rPr lang="fr-FR" sz="1600" u="sng" strike="noStrike">
                          <a:effectLst/>
                        </a:rPr>
                      </a:br>
                      <a:r>
                        <a:rPr lang="fr-FR" sz="1600" u="sng" strike="noStrike">
                          <a:effectLst/>
                        </a:rPr>
                        <a:t>Gestion de l’interface :</a:t>
                      </a:r>
                      <a:br>
                        <a:rPr lang="fr-FR" sz="1600" u="sng" strike="noStrike">
                          <a:effectLst/>
                        </a:rPr>
                      </a:br>
                      <a:endParaRPr lang="fr-FR" sz="1600" b="0" i="0" u="sng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endParaRPr lang="fr-FR" sz="1600" b="0" i="0" u="sng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163695805"/>
                  </a:ext>
                </a:extLst>
              </a:tr>
              <a:tr h="1303676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u="none" strike="noStrike">
                          <a:effectLst/>
                        </a:rPr>
                        <a:t>3</a:t>
                      </a:r>
                      <a:endParaRPr lang="fr-FR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fr-FR" sz="1600" u="none" strike="noStrike">
                          <a:effectLst/>
                        </a:rPr>
                        <a:t> </a:t>
                      </a:r>
                      <a:endParaRPr lang="fr-FR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1600" u="sng" strike="noStrike" dirty="0">
                          <a:effectLst/>
                        </a:rPr>
                        <a:t>Nature de l’interface :</a:t>
                      </a:r>
                      <a:br>
                        <a:rPr lang="fr-FR" sz="1600" u="sng" strike="noStrike" dirty="0">
                          <a:effectLst/>
                        </a:rPr>
                      </a:br>
                      <a:r>
                        <a:rPr lang="fr-FR" sz="1600" u="sng" strike="noStrike" dirty="0">
                          <a:effectLst/>
                        </a:rPr>
                        <a:t/>
                      </a:r>
                      <a:br>
                        <a:rPr lang="fr-FR" sz="1600" u="sng" strike="noStrike" dirty="0">
                          <a:effectLst/>
                        </a:rPr>
                      </a:br>
                      <a:r>
                        <a:rPr lang="fr-FR" sz="1600" u="sng" strike="noStrike" dirty="0">
                          <a:effectLst/>
                        </a:rPr>
                        <a:t/>
                      </a:r>
                      <a:br>
                        <a:rPr lang="fr-FR" sz="1600" u="sng" strike="noStrike" dirty="0">
                          <a:effectLst/>
                        </a:rPr>
                      </a:br>
                      <a:r>
                        <a:rPr lang="fr-FR" sz="1600" u="sng" strike="noStrike" dirty="0">
                          <a:effectLst/>
                        </a:rPr>
                        <a:t>Gestion de l’interface :</a:t>
                      </a:r>
                      <a:br>
                        <a:rPr lang="fr-FR" sz="1600" u="sng" strike="noStrike" dirty="0">
                          <a:effectLst/>
                        </a:rPr>
                      </a:br>
                      <a:endParaRPr lang="fr-FR" sz="1600" b="0" i="0" u="sng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endParaRPr lang="fr-FR" sz="1600" b="0" i="0" u="sng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1553505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21447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C0070DB-476C-40C5-B1F1-C78498995173}"/>
              </a:ext>
            </a:extLst>
          </p:cNvPr>
          <p:cNvSpPr/>
          <p:nvPr/>
        </p:nvSpPr>
        <p:spPr>
          <a:xfrm>
            <a:off x="6196405" y="470619"/>
            <a:ext cx="5995595" cy="352960"/>
          </a:xfrm>
          <a:custGeom>
            <a:avLst/>
            <a:gdLst>
              <a:gd name="connsiteX0" fmla="*/ 0 w 6120000"/>
              <a:gd name="connsiteY0" fmla="*/ 0 h 540000"/>
              <a:gd name="connsiteX1" fmla="*/ 6120000 w 6120000"/>
              <a:gd name="connsiteY1" fmla="*/ 0 h 540000"/>
              <a:gd name="connsiteX2" fmla="*/ 6120000 w 6120000"/>
              <a:gd name="connsiteY2" fmla="*/ 540000 h 540000"/>
              <a:gd name="connsiteX3" fmla="*/ 0 w 6120000"/>
              <a:gd name="connsiteY3" fmla="*/ 540000 h 540000"/>
              <a:gd name="connsiteX4" fmla="*/ 0 w 6120000"/>
              <a:gd name="connsiteY4" fmla="*/ 0 h 540000"/>
              <a:gd name="connsiteX0" fmla="*/ 372979 w 6120000"/>
              <a:gd name="connsiteY0" fmla="*/ 0 h 552032"/>
              <a:gd name="connsiteX1" fmla="*/ 6120000 w 6120000"/>
              <a:gd name="connsiteY1" fmla="*/ 12032 h 552032"/>
              <a:gd name="connsiteX2" fmla="*/ 6120000 w 6120000"/>
              <a:gd name="connsiteY2" fmla="*/ 552032 h 552032"/>
              <a:gd name="connsiteX3" fmla="*/ 0 w 6120000"/>
              <a:gd name="connsiteY3" fmla="*/ 552032 h 552032"/>
              <a:gd name="connsiteX4" fmla="*/ 372979 w 6120000"/>
              <a:gd name="connsiteY4" fmla="*/ 0 h 552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20000" h="552032">
                <a:moveTo>
                  <a:pt x="372979" y="0"/>
                </a:moveTo>
                <a:lnTo>
                  <a:pt x="6120000" y="12032"/>
                </a:lnTo>
                <a:lnTo>
                  <a:pt x="6120000" y="552032"/>
                </a:lnTo>
                <a:lnTo>
                  <a:pt x="0" y="552032"/>
                </a:lnTo>
                <a:lnTo>
                  <a:pt x="372979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26E471B-035B-431A-ADC5-0E9C1981D0DC}"/>
              </a:ext>
            </a:extLst>
          </p:cNvPr>
          <p:cNvSpPr txBox="1"/>
          <p:nvPr/>
        </p:nvSpPr>
        <p:spPr>
          <a:xfrm>
            <a:off x="6572922" y="485025"/>
            <a:ext cx="54715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600" b="1" dirty="0" smtClean="0">
                <a:solidFill>
                  <a:schemeClr val="bg1"/>
                </a:solidFill>
                <a:latin typeface="Marianne"/>
              </a:rPr>
              <a:t>Implantation</a:t>
            </a:r>
            <a:endParaRPr lang="fr-FR" sz="1600" b="1" dirty="0">
              <a:solidFill>
                <a:schemeClr val="bg1"/>
              </a:solidFill>
              <a:latin typeface="Marianne"/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164428" y="1039186"/>
            <a:ext cx="11880000" cy="54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2"/>
            </a:solidFill>
          </a:ln>
        </p:spPr>
        <p:txBody>
          <a:bodyPr wrap="square" numCol="1" rtlCol="0" anchor="t">
            <a:noAutofit/>
          </a:bodyPr>
          <a:lstStyle/>
          <a:p>
            <a:pPr marL="180000"/>
            <a:endParaRPr lang="fr-FR" sz="1600" dirty="0"/>
          </a:p>
        </p:txBody>
      </p:sp>
      <p:sp>
        <p:nvSpPr>
          <p:cNvPr id="13" name="ZoneTexte 12"/>
          <p:cNvSpPr txBox="1"/>
          <p:nvPr/>
        </p:nvSpPr>
        <p:spPr>
          <a:xfrm>
            <a:off x="277150" y="877603"/>
            <a:ext cx="2841435" cy="323165"/>
          </a:xfrm>
          <a:prstGeom prst="rect">
            <a:avLst/>
          </a:prstGeom>
          <a:solidFill>
            <a:schemeClr val="bg1"/>
          </a:solidFill>
        </p:spPr>
        <p:txBody>
          <a:bodyPr wrap="square" bIns="0" rtlCol="0">
            <a:spAutoFit/>
          </a:bodyPr>
          <a:lstStyle/>
          <a:p>
            <a:r>
              <a:rPr lang="fr-FR" b="1" dirty="0" smtClean="0">
                <a:solidFill>
                  <a:schemeClr val="tx2">
                    <a:lumMod val="75000"/>
                  </a:schemeClr>
                </a:solidFill>
                <a:latin typeface="Marianne" panose="02000000000000000000" pitchFamily="50" charset="0"/>
              </a:rPr>
              <a:t>Implantations retenues</a:t>
            </a:r>
            <a:endParaRPr lang="fr-FR" sz="1800" b="1" dirty="0">
              <a:solidFill>
                <a:schemeClr val="tx2">
                  <a:lumMod val="75000"/>
                </a:schemeClr>
              </a:solidFill>
              <a:latin typeface="Marianne" panose="02000000000000000000" pitchFamily="50" charset="0"/>
            </a:endParaRP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4294967295"/>
          </p:nvPr>
        </p:nvSpPr>
        <p:spPr>
          <a:xfrm>
            <a:off x="11231876" y="6439186"/>
            <a:ext cx="569007" cy="365125"/>
          </a:xfrm>
        </p:spPr>
        <p:txBody>
          <a:bodyPr/>
          <a:lstStyle/>
          <a:p>
            <a:fld id="{62020538-C579-4E3D-ACA9-2DAFD688F1FE}" type="slidenum">
              <a:rPr lang="fr-FR" smtClean="0"/>
              <a:pPr/>
              <a:t>11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77831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C0070DB-476C-40C5-B1F1-C78498995173}"/>
              </a:ext>
            </a:extLst>
          </p:cNvPr>
          <p:cNvSpPr/>
          <p:nvPr/>
        </p:nvSpPr>
        <p:spPr>
          <a:xfrm>
            <a:off x="6196405" y="470619"/>
            <a:ext cx="5995595" cy="352960"/>
          </a:xfrm>
          <a:custGeom>
            <a:avLst/>
            <a:gdLst>
              <a:gd name="connsiteX0" fmla="*/ 0 w 6120000"/>
              <a:gd name="connsiteY0" fmla="*/ 0 h 540000"/>
              <a:gd name="connsiteX1" fmla="*/ 6120000 w 6120000"/>
              <a:gd name="connsiteY1" fmla="*/ 0 h 540000"/>
              <a:gd name="connsiteX2" fmla="*/ 6120000 w 6120000"/>
              <a:gd name="connsiteY2" fmla="*/ 540000 h 540000"/>
              <a:gd name="connsiteX3" fmla="*/ 0 w 6120000"/>
              <a:gd name="connsiteY3" fmla="*/ 540000 h 540000"/>
              <a:gd name="connsiteX4" fmla="*/ 0 w 6120000"/>
              <a:gd name="connsiteY4" fmla="*/ 0 h 540000"/>
              <a:gd name="connsiteX0" fmla="*/ 372979 w 6120000"/>
              <a:gd name="connsiteY0" fmla="*/ 0 h 552032"/>
              <a:gd name="connsiteX1" fmla="*/ 6120000 w 6120000"/>
              <a:gd name="connsiteY1" fmla="*/ 12032 h 552032"/>
              <a:gd name="connsiteX2" fmla="*/ 6120000 w 6120000"/>
              <a:gd name="connsiteY2" fmla="*/ 552032 h 552032"/>
              <a:gd name="connsiteX3" fmla="*/ 0 w 6120000"/>
              <a:gd name="connsiteY3" fmla="*/ 552032 h 552032"/>
              <a:gd name="connsiteX4" fmla="*/ 372979 w 6120000"/>
              <a:gd name="connsiteY4" fmla="*/ 0 h 552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20000" h="552032">
                <a:moveTo>
                  <a:pt x="372979" y="0"/>
                </a:moveTo>
                <a:lnTo>
                  <a:pt x="6120000" y="12032"/>
                </a:lnTo>
                <a:lnTo>
                  <a:pt x="6120000" y="552032"/>
                </a:lnTo>
                <a:lnTo>
                  <a:pt x="0" y="552032"/>
                </a:lnTo>
                <a:lnTo>
                  <a:pt x="372979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26E471B-035B-431A-ADC5-0E9C1981D0DC}"/>
              </a:ext>
            </a:extLst>
          </p:cNvPr>
          <p:cNvSpPr txBox="1"/>
          <p:nvPr/>
        </p:nvSpPr>
        <p:spPr>
          <a:xfrm>
            <a:off x="6572922" y="485025"/>
            <a:ext cx="54715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600" b="1" dirty="0" smtClean="0">
                <a:solidFill>
                  <a:schemeClr val="bg1"/>
                </a:solidFill>
                <a:latin typeface="Marianne"/>
              </a:rPr>
              <a:t>Contraintes</a:t>
            </a:r>
            <a:endParaRPr lang="fr-FR" sz="1600" b="1" dirty="0">
              <a:solidFill>
                <a:schemeClr val="bg1"/>
              </a:solidFill>
              <a:latin typeface="Marianne"/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164428" y="1039186"/>
            <a:ext cx="11880000" cy="54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2"/>
            </a:solidFill>
          </a:ln>
        </p:spPr>
        <p:txBody>
          <a:bodyPr wrap="square" numCol="1" rtlCol="0" anchor="t">
            <a:noAutofit/>
          </a:bodyPr>
          <a:lstStyle/>
          <a:p>
            <a:pPr marL="180000"/>
            <a:endParaRPr lang="fr-FR" sz="1600" b="1" dirty="0" smtClean="0">
              <a:ln w="0"/>
            </a:endParaRPr>
          </a:p>
        </p:txBody>
      </p:sp>
      <p:sp>
        <p:nvSpPr>
          <p:cNvPr id="13" name="ZoneTexte 12"/>
          <p:cNvSpPr txBox="1"/>
          <p:nvPr/>
        </p:nvSpPr>
        <p:spPr>
          <a:xfrm>
            <a:off x="277150" y="877603"/>
            <a:ext cx="3228050" cy="323165"/>
          </a:xfrm>
          <a:prstGeom prst="rect">
            <a:avLst/>
          </a:prstGeom>
          <a:solidFill>
            <a:schemeClr val="bg1"/>
          </a:solidFill>
        </p:spPr>
        <p:txBody>
          <a:bodyPr wrap="square" bIns="0" rtlCol="0">
            <a:spAutoFit/>
          </a:bodyPr>
          <a:lstStyle/>
          <a:p>
            <a:r>
              <a:rPr lang="fr-FR" b="1" dirty="0" smtClean="0">
                <a:solidFill>
                  <a:schemeClr val="tx2">
                    <a:lumMod val="75000"/>
                  </a:schemeClr>
                </a:solidFill>
                <a:latin typeface="Marianne" panose="02000000000000000000" pitchFamily="50" charset="0"/>
              </a:rPr>
              <a:t>Contraintes réglementaires</a:t>
            </a:r>
            <a:endParaRPr lang="fr-FR" sz="1800" b="1" dirty="0">
              <a:solidFill>
                <a:schemeClr val="tx2">
                  <a:lumMod val="75000"/>
                </a:schemeClr>
              </a:solidFill>
              <a:latin typeface="Marianne" panose="02000000000000000000" pitchFamily="50" charset="0"/>
            </a:endParaRP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4294967295"/>
          </p:nvPr>
        </p:nvSpPr>
        <p:spPr>
          <a:xfrm>
            <a:off x="11231876" y="6439186"/>
            <a:ext cx="569007" cy="365125"/>
          </a:xfrm>
        </p:spPr>
        <p:txBody>
          <a:bodyPr/>
          <a:lstStyle/>
          <a:p>
            <a:fld id="{62020538-C579-4E3D-ACA9-2DAFD688F1FE}" type="slidenum">
              <a:rPr lang="fr-FR" smtClean="0"/>
              <a:pPr/>
              <a:t>12</a:t>
            </a:fld>
            <a:endParaRPr lang="fr-FR" dirty="0"/>
          </a:p>
        </p:txBody>
      </p:sp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4045355"/>
              </p:ext>
            </p:extLst>
          </p:nvPr>
        </p:nvGraphicFramePr>
        <p:xfrm>
          <a:off x="364065" y="1331321"/>
          <a:ext cx="11436817" cy="48922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6956">
                  <a:extLst>
                    <a:ext uri="{9D8B030D-6E8A-4147-A177-3AD203B41FA5}">
                      <a16:colId xmlns:a16="http://schemas.microsoft.com/office/drawing/2014/main" val="1220165831"/>
                    </a:ext>
                  </a:extLst>
                </a:gridCol>
                <a:gridCol w="1297588">
                  <a:extLst>
                    <a:ext uri="{9D8B030D-6E8A-4147-A177-3AD203B41FA5}">
                      <a16:colId xmlns:a16="http://schemas.microsoft.com/office/drawing/2014/main" val="2611973190"/>
                    </a:ext>
                  </a:extLst>
                </a:gridCol>
                <a:gridCol w="3812273">
                  <a:extLst>
                    <a:ext uri="{9D8B030D-6E8A-4147-A177-3AD203B41FA5}">
                      <a16:colId xmlns:a16="http://schemas.microsoft.com/office/drawing/2014/main" val="1856052477"/>
                    </a:ext>
                  </a:extLst>
                </a:gridCol>
              </a:tblGrid>
              <a:tr h="653830">
                <a:tc>
                  <a:txBody>
                    <a:bodyPr/>
                    <a:lstStyle/>
                    <a:p>
                      <a:r>
                        <a:rPr lang="fr-FR" sz="1600" dirty="0" smtClean="0"/>
                        <a:t>Intitulé</a:t>
                      </a:r>
                      <a:endParaRPr lang="fr-FR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fr-FR" sz="1600" dirty="0" smtClean="0"/>
                        <a:t>Concerne l’opération</a:t>
                      </a:r>
                      <a:endParaRPr lang="fr-FR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fr-FR" sz="1600" dirty="0" smtClean="0"/>
                        <a:t>Précisions</a:t>
                      </a:r>
                      <a:endParaRPr lang="fr-FR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74156820"/>
                  </a:ext>
                </a:extLst>
              </a:tr>
              <a:tr h="65383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Urbanisme (PLU, périmètre de protection des monuments historiques, permis de construire / Demande préalable / exemption)</a:t>
                      </a:r>
                      <a:endParaRPr lang="fr-FR" sz="1600" dirty="0" smtClean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79082"/>
                  </a:ext>
                </a:extLst>
              </a:tr>
              <a:tr h="65383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Servitudes (Réseaux gaz, haute-tension, plan de servitudes aéronautiques, plan de servitudes radioélectriques …)</a:t>
                      </a:r>
                      <a:endParaRPr lang="fr-FR" sz="1600" dirty="0" smtClean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5982862"/>
                  </a:ext>
                </a:extLst>
              </a:tr>
              <a:tr h="41868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Fouilles archéologiques</a:t>
                      </a:r>
                      <a:endParaRPr lang="fr-FR" sz="1600" dirty="0" smtClean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92930799"/>
                  </a:ext>
                </a:extLst>
              </a:tr>
              <a:tr h="41868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Plan d’exposition au bruit / contraintes acoustiques</a:t>
                      </a:r>
                      <a:endParaRPr lang="fr-FR" sz="1600" dirty="0" smtClean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9247942"/>
                  </a:ext>
                </a:extLst>
              </a:tr>
              <a:tr h="41868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ICPE situées à proximité du projet (défense et tiers).</a:t>
                      </a:r>
                      <a:endParaRPr lang="fr-FR" sz="1600" dirty="0" smtClean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65574774"/>
                  </a:ext>
                </a:extLst>
              </a:tr>
              <a:tr h="41868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Zones d’effets pyrotechniques</a:t>
                      </a:r>
                      <a:endParaRPr lang="fr-FR" sz="1600" dirty="0" smtClean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4841204"/>
                  </a:ext>
                </a:extLst>
              </a:tr>
              <a:tr h="41868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Plan de prévention des risques technologiques (PPRT)</a:t>
                      </a:r>
                      <a:endParaRPr lang="fr-FR" sz="1600" dirty="0" smtClean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8208620"/>
                  </a:ext>
                </a:extLst>
              </a:tr>
              <a:tr h="41868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 smtClean="0">
                          <a:effectLst/>
                        </a:rPr>
                        <a:t>Confidentialité</a:t>
                      </a:r>
                      <a:r>
                        <a:rPr lang="fr-FR" sz="1600" baseline="0" dirty="0" smtClean="0">
                          <a:effectLst/>
                        </a:rPr>
                        <a:t> </a:t>
                      </a:r>
                      <a:endParaRPr lang="fr-FR" sz="1600" dirty="0" smtClean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74638214"/>
                  </a:ext>
                </a:extLst>
              </a:tr>
              <a:tr h="41868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 smtClean="0">
                          <a:effectLst/>
                        </a:rPr>
                        <a:t>Homologation SSI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79605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44533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C0070DB-476C-40C5-B1F1-C78498995173}"/>
              </a:ext>
            </a:extLst>
          </p:cNvPr>
          <p:cNvSpPr/>
          <p:nvPr/>
        </p:nvSpPr>
        <p:spPr>
          <a:xfrm>
            <a:off x="6196405" y="470619"/>
            <a:ext cx="5995595" cy="352960"/>
          </a:xfrm>
          <a:custGeom>
            <a:avLst/>
            <a:gdLst>
              <a:gd name="connsiteX0" fmla="*/ 0 w 6120000"/>
              <a:gd name="connsiteY0" fmla="*/ 0 h 540000"/>
              <a:gd name="connsiteX1" fmla="*/ 6120000 w 6120000"/>
              <a:gd name="connsiteY1" fmla="*/ 0 h 540000"/>
              <a:gd name="connsiteX2" fmla="*/ 6120000 w 6120000"/>
              <a:gd name="connsiteY2" fmla="*/ 540000 h 540000"/>
              <a:gd name="connsiteX3" fmla="*/ 0 w 6120000"/>
              <a:gd name="connsiteY3" fmla="*/ 540000 h 540000"/>
              <a:gd name="connsiteX4" fmla="*/ 0 w 6120000"/>
              <a:gd name="connsiteY4" fmla="*/ 0 h 540000"/>
              <a:gd name="connsiteX0" fmla="*/ 372979 w 6120000"/>
              <a:gd name="connsiteY0" fmla="*/ 0 h 552032"/>
              <a:gd name="connsiteX1" fmla="*/ 6120000 w 6120000"/>
              <a:gd name="connsiteY1" fmla="*/ 12032 h 552032"/>
              <a:gd name="connsiteX2" fmla="*/ 6120000 w 6120000"/>
              <a:gd name="connsiteY2" fmla="*/ 552032 h 552032"/>
              <a:gd name="connsiteX3" fmla="*/ 0 w 6120000"/>
              <a:gd name="connsiteY3" fmla="*/ 552032 h 552032"/>
              <a:gd name="connsiteX4" fmla="*/ 372979 w 6120000"/>
              <a:gd name="connsiteY4" fmla="*/ 0 h 552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20000" h="552032">
                <a:moveTo>
                  <a:pt x="372979" y="0"/>
                </a:moveTo>
                <a:lnTo>
                  <a:pt x="6120000" y="12032"/>
                </a:lnTo>
                <a:lnTo>
                  <a:pt x="6120000" y="552032"/>
                </a:lnTo>
                <a:lnTo>
                  <a:pt x="0" y="552032"/>
                </a:lnTo>
                <a:lnTo>
                  <a:pt x="372979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26E471B-035B-431A-ADC5-0E9C1981D0DC}"/>
              </a:ext>
            </a:extLst>
          </p:cNvPr>
          <p:cNvSpPr txBox="1"/>
          <p:nvPr/>
        </p:nvSpPr>
        <p:spPr>
          <a:xfrm>
            <a:off x="6572922" y="485025"/>
            <a:ext cx="54715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600" b="1" dirty="0" smtClean="0">
                <a:solidFill>
                  <a:schemeClr val="bg1"/>
                </a:solidFill>
                <a:latin typeface="Marianne"/>
              </a:rPr>
              <a:t>Contraintes</a:t>
            </a:r>
            <a:endParaRPr lang="fr-FR" sz="1600" b="1" dirty="0">
              <a:solidFill>
                <a:schemeClr val="bg1"/>
              </a:solidFill>
              <a:latin typeface="Marianne"/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164428" y="1039186"/>
            <a:ext cx="11880000" cy="54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2"/>
            </a:solidFill>
          </a:ln>
        </p:spPr>
        <p:txBody>
          <a:bodyPr wrap="square" numCol="1" rtlCol="0" anchor="t">
            <a:noAutofit/>
          </a:bodyPr>
          <a:lstStyle/>
          <a:p>
            <a:pPr marL="180000"/>
            <a:endParaRPr lang="fr-FR" sz="1600" b="1" dirty="0" smtClean="0">
              <a:ln w="0"/>
            </a:endParaRPr>
          </a:p>
        </p:txBody>
      </p:sp>
      <p:sp>
        <p:nvSpPr>
          <p:cNvPr id="13" name="ZoneTexte 12"/>
          <p:cNvSpPr txBox="1"/>
          <p:nvPr/>
        </p:nvSpPr>
        <p:spPr>
          <a:xfrm>
            <a:off x="277149" y="877603"/>
            <a:ext cx="3719117" cy="323165"/>
          </a:xfrm>
          <a:prstGeom prst="rect">
            <a:avLst/>
          </a:prstGeom>
          <a:solidFill>
            <a:schemeClr val="bg1"/>
          </a:solidFill>
        </p:spPr>
        <p:txBody>
          <a:bodyPr wrap="square" bIns="0" rtlCol="0">
            <a:spAutoFit/>
          </a:bodyPr>
          <a:lstStyle/>
          <a:p>
            <a:r>
              <a:rPr lang="fr-FR" b="1" dirty="0" smtClean="0">
                <a:solidFill>
                  <a:schemeClr val="tx2">
                    <a:lumMod val="75000"/>
                  </a:schemeClr>
                </a:solidFill>
                <a:latin typeface="Marianne" panose="02000000000000000000" pitchFamily="50" charset="0"/>
              </a:rPr>
              <a:t>Contraintes environnementales</a:t>
            </a:r>
            <a:endParaRPr lang="fr-FR" sz="1800" b="1" dirty="0">
              <a:solidFill>
                <a:schemeClr val="tx2">
                  <a:lumMod val="75000"/>
                </a:schemeClr>
              </a:solidFill>
              <a:latin typeface="Marianne" panose="02000000000000000000" pitchFamily="50" charset="0"/>
            </a:endParaRP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4294967295"/>
          </p:nvPr>
        </p:nvSpPr>
        <p:spPr>
          <a:xfrm>
            <a:off x="11231876" y="6439186"/>
            <a:ext cx="569007" cy="365125"/>
          </a:xfrm>
        </p:spPr>
        <p:txBody>
          <a:bodyPr/>
          <a:lstStyle/>
          <a:p>
            <a:fld id="{62020538-C579-4E3D-ACA9-2DAFD688F1FE}" type="slidenum">
              <a:rPr lang="fr-FR" smtClean="0"/>
              <a:pPr/>
              <a:t>13</a:t>
            </a:fld>
            <a:endParaRPr lang="fr-FR" dirty="0"/>
          </a:p>
        </p:txBody>
      </p:sp>
      <p:graphicFrame>
        <p:nvGraphicFramePr>
          <p:cNvPr id="8" name="Tableau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8025488"/>
              </p:ext>
            </p:extLst>
          </p:nvPr>
        </p:nvGraphicFramePr>
        <p:xfrm>
          <a:off x="364065" y="1331321"/>
          <a:ext cx="11436817" cy="4892257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6326956">
                  <a:extLst>
                    <a:ext uri="{9D8B030D-6E8A-4147-A177-3AD203B41FA5}">
                      <a16:colId xmlns:a16="http://schemas.microsoft.com/office/drawing/2014/main" val="1220165831"/>
                    </a:ext>
                  </a:extLst>
                </a:gridCol>
                <a:gridCol w="1297588">
                  <a:extLst>
                    <a:ext uri="{9D8B030D-6E8A-4147-A177-3AD203B41FA5}">
                      <a16:colId xmlns:a16="http://schemas.microsoft.com/office/drawing/2014/main" val="2611973190"/>
                    </a:ext>
                  </a:extLst>
                </a:gridCol>
                <a:gridCol w="3812273">
                  <a:extLst>
                    <a:ext uri="{9D8B030D-6E8A-4147-A177-3AD203B41FA5}">
                      <a16:colId xmlns:a16="http://schemas.microsoft.com/office/drawing/2014/main" val="1856052477"/>
                    </a:ext>
                  </a:extLst>
                </a:gridCol>
              </a:tblGrid>
              <a:tr h="653830">
                <a:tc>
                  <a:txBody>
                    <a:bodyPr/>
                    <a:lstStyle/>
                    <a:p>
                      <a:r>
                        <a:rPr lang="fr-FR" sz="1600" dirty="0" smtClean="0"/>
                        <a:t>Intitulé</a:t>
                      </a:r>
                      <a:endParaRPr lang="fr-FR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fr-FR" sz="1600" dirty="0" smtClean="0"/>
                        <a:t>Concerne l’opération</a:t>
                      </a:r>
                      <a:endParaRPr lang="fr-FR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fr-FR" sz="1600" dirty="0" smtClean="0"/>
                        <a:t>Précisions</a:t>
                      </a:r>
                      <a:endParaRPr lang="fr-FR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74156820"/>
                  </a:ext>
                </a:extLst>
              </a:tr>
              <a:tr h="653830">
                <a:tc>
                  <a:txBody>
                    <a:bodyPr/>
                    <a:lstStyle/>
                    <a:p>
                      <a:pPr lvl="0"/>
                      <a:r>
                        <a:rPr lang="fr-FR" sz="1600" kern="1200" dirty="0" smtClean="0">
                          <a:effectLst/>
                        </a:rPr>
                        <a:t>Biodiversité (</a:t>
                      </a:r>
                      <a:r>
                        <a:rPr lang="fr-FR" sz="1600" kern="1200" dirty="0" err="1" smtClean="0">
                          <a:effectLst/>
                        </a:rPr>
                        <a:t>Natura</a:t>
                      </a:r>
                      <a:r>
                        <a:rPr lang="fr-FR" sz="1600" kern="1200" dirty="0" smtClean="0">
                          <a:effectLst/>
                        </a:rPr>
                        <a:t> 2000/ZNIEFF/loi littoral/ loi montagne/espèces protégées particulières sur le site)</a:t>
                      </a:r>
                      <a:endParaRPr lang="fr-FR" sz="1600" dirty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6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79082"/>
                  </a:ext>
                </a:extLst>
              </a:tr>
              <a:tr h="418681">
                <a:tc>
                  <a:txBody>
                    <a:bodyPr/>
                    <a:lstStyle/>
                    <a:p>
                      <a:pPr lvl="0"/>
                      <a:r>
                        <a:rPr lang="fr-FR" sz="1600" kern="1200" dirty="0" smtClean="0">
                          <a:effectLst/>
                        </a:rPr>
                        <a:t>Parasites (champignons, termites)</a:t>
                      </a:r>
                      <a:endParaRPr lang="fr-FR" sz="1600" dirty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6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5982862"/>
                  </a:ext>
                </a:extLst>
              </a:tr>
              <a:tr h="418681">
                <a:tc>
                  <a:txBody>
                    <a:bodyPr/>
                    <a:lstStyle/>
                    <a:p>
                      <a:pPr lvl="0"/>
                      <a:r>
                        <a:rPr lang="fr-FR" sz="1600" kern="1200" dirty="0" smtClean="0">
                          <a:effectLst/>
                        </a:rPr>
                        <a:t>Plan de prévention des risques d’inondation (PPRI)</a:t>
                      </a:r>
                      <a:endParaRPr lang="fr-FR" sz="1600" dirty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6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92930799"/>
                  </a:ext>
                </a:extLst>
              </a:tr>
              <a:tr h="418681">
                <a:tc>
                  <a:txBody>
                    <a:bodyPr/>
                    <a:lstStyle/>
                    <a:p>
                      <a:pPr lvl="0"/>
                      <a:r>
                        <a:rPr lang="fr-FR" sz="1600" kern="1200" dirty="0" smtClean="0">
                          <a:effectLst/>
                        </a:rPr>
                        <a:t>Mouvements de terrains</a:t>
                      </a:r>
                      <a:endParaRPr lang="fr-FR" sz="1600" dirty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6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9247942"/>
                  </a:ext>
                </a:extLst>
              </a:tr>
              <a:tr h="418681">
                <a:tc>
                  <a:txBody>
                    <a:bodyPr/>
                    <a:lstStyle/>
                    <a:p>
                      <a:pPr lvl="0"/>
                      <a:r>
                        <a:rPr lang="fr-FR" sz="1600" kern="1200" dirty="0" smtClean="0">
                          <a:effectLst/>
                        </a:rPr>
                        <a:t>Retrait/gonflement des sols argileux</a:t>
                      </a:r>
                      <a:endParaRPr lang="fr-FR" sz="1600" dirty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6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65574774"/>
                  </a:ext>
                </a:extLst>
              </a:tr>
              <a:tr h="418681">
                <a:tc>
                  <a:txBody>
                    <a:bodyPr/>
                    <a:lstStyle/>
                    <a:p>
                      <a:pPr lvl="0"/>
                      <a:r>
                        <a:rPr lang="fr-FR" sz="1600" kern="1200" dirty="0" smtClean="0">
                          <a:effectLst/>
                        </a:rPr>
                        <a:t>Cavités souterraines</a:t>
                      </a:r>
                      <a:endParaRPr lang="fr-FR" sz="1600" dirty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6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4841204"/>
                  </a:ext>
                </a:extLst>
              </a:tr>
              <a:tr h="418681">
                <a:tc>
                  <a:txBody>
                    <a:bodyPr/>
                    <a:lstStyle/>
                    <a:p>
                      <a:pPr lvl="0"/>
                      <a:r>
                        <a:rPr lang="fr-FR" sz="1600" kern="1200" dirty="0" smtClean="0">
                          <a:effectLst/>
                        </a:rPr>
                        <a:t>IOTA, Eau (SDAGE, SAGE, qualité de l’eau …)</a:t>
                      </a:r>
                      <a:endParaRPr lang="fr-FR" sz="1600" dirty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6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8208620"/>
                  </a:ext>
                </a:extLst>
              </a:tr>
              <a:tr h="41868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 smtClean="0">
                          <a:effectLst/>
                        </a:rPr>
                        <a:t>Canalisations de matières dangereuses</a:t>
                      </a:r>
                      <a:endParaRPr lang="fr-FR" sz="1600" dirty="0" smtClean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6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3557503"/>
                  </a:ext>
                </a:extLst>
              </a:tr>
              <a:tr h="653830">
                <a:tc>
                  <a:txBody>
                    <a:bodyPr/>
                    <a:lstStyle/>
                    <a:p>
                      <a:r>
                        <a:rPr lang="fr-FR" sz="1600" kern="1200" dirty="0" smtClean="0">
                          <a:effectLst/>
                        </a:rPr>
                        <a:t>Transport de matières dangereuses liées spécifiquement au site défense ou à un tiers.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43580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45275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C0070DB-476C-40C5-B1F1-C78498995173}"/>
              </a:ext>
            </a:extLst>
          </p:cNvPr>
          <p:cNvSpPr/>
          <p:nvPr/>
        </p:nvSpPr>
        <p:spPr>
          <a:xfrm>
            <a:off x="6196405" y="470619"/>
            <a:ext cx="5995595" cy="352960"/>
          </a:xfrm>
          <a:custGeom>
            <a:avLst/>
            <a:gdLst>
              <a:gd name="connsiteX0" fmla="*/ 0 w 6120000"/>
              <a:gd name="connsiteY0" fmla="*/ 0 h 540000"/>
              <a:gd name="connsiteX1" fmla="*/ 6120000 w 6120000"/>
              <a:gd name="connsiteY1" fmla="*/ 0 h 540000"/>
              <a:gd name="connsiteX2" fmla="*/ 6120000 w 6120000"/>
              <a:gd name="connsiteY2" fmla="*/ 540000 h 540000"/>
              <a:gd name="connsiteX3" fmla="*/ 0 w 6120000"/>
              <a:gd name="connsiteY3" fmla="*/ 540000 h 540000"/>
              <a:gd name="connsiteX4" fmla="*/ 0 w 6120000"/>
              <a:gd name="connsiteY4" fmla="*/ 0 h 540000"/>
              <a:gd name="connsiteX0" fmla="*/ 372979 w 6120000"/>
              <a:gd name="connsiteY0" fmla="*/ 0 h 552032"/>
              <a:gd name="connsiteX1" fmla="*/ 6120000 w 6120000"/>
              <a:gd name="connsiteY1" fmla="*/ 12032 h 552032"/>
              <a:gd name="connsiteX2" fmla="*/ 6120000 w 6120000"/>
              <a:gd name="connsiteY2" fmla="*/ 552032 h 552032"/>
              <a:gd name="connsiteX3" fmla="*/ 0 w 6120000"/>
              <a:gd name="connsiteY3" fmla="*/ 552032 h 552032"/>
              <a:gd name="connsiteX4" fmla="*/ 372979 w 6120000"/>
              <a:gd name="connsiteY4" fmla="*/ 0 h 552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20000" h="552032">
                <a:moveTo>
                  <a:pt x="372979" y="0"/>
                </a:moveTo>
                <a:lnTo>
                  <a:pt x="6120000" y="12032"/>
                </a:lnTo>
                <a:lnTo>
                  <a:pt x="6120000" y="552032"/>
                </a:lnTo>
                <a:lnTo>
                  <a:pt x="0" y="552032"/>
                </a:lnTo>
                <a:lnTo>
                  <a:pt x="372979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26E471B-035B-431A-ADC5-0E9C1981D0DC}"/>
              </a:ext>
            </a:extLst>
          </p:cNvPr>
          <p:cNvSpPr txBox="1"/>
          <p:nvPr/>
        </p:nvSpPr>
        <p:spPr>
          <a:xfrm>
            <a:off x="6572922" y="485025"/>
            <a:ext cx="54715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600" b="1" dirty="0" smtClean="0">
                <a:solidFill>
                  <a:schemeClr val="bg1"/>
                </a:solidFill>
                <a:latin typeface="Marianne"/>
              </a:rPr>
              <a:t>Contraintes</a:t>
            </a:r>
            <a:endParaRPr lang="fr-FR" sz="1600" b="1" dirty="0">
              <a:solidFill>
                <a:schemeClr val="bg1"/>
              </a:solidFill>
              <a:latin typeface="Marianne"/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164428" y="1039186"/>
            <a:ext cx="11880000" cy="54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2"/>
            </a:solidFill>
          </a:ln>
        </p:spPr>
        <p:txBody>
          <a:bodyPr wrap="square" numCol="1" rtlCol="0" anchor="t">
            <a:noAutofit/>
          </a:bodyPr>
          <a:lstStyle/>
          <a:p>
            <a:pPr marL="180000"/>
            <a:endParaRPr lang="fr-FR" sz="1600" b="1" dirty="0" smtClean="0">
              <a:ln w="0"/>
            </a:endParaRPr>
          </a:p>
        </p:txBody>
      </p:sp>
      <p:sp>
        <p:nvSpPr>
          <p:cNvPr id="13" name="ZoneTexte 12"/>
          <p:cNvSpPr txBox="1"/>
          <p:nvPr/>
        </p:nvSpPr>
        <p:spPr>
          <a:xfrm>
            <a:off x="277149" y="877603"/>
            <a:ext cx="2389851" cy="323165"/>
          </a:xfrm>
          <a:prstGeom prst="rect">
            <a:avLst/>
          </a:prstGeom>
          <a:solidFill>
            <a:schemeClr val="bg1"/>
          </a:solidFill>
        </p:spPr>
        <p:txBody>
          <a:bodyPr wrap="square" bIns="0" rtlCol="0">
            <a:spAutoFit/>
          </a:bodyPr>
          <a:lstStyle/>
          <a:p>
            <a:r>
              <a:rPr lang="fr-FR" b="1" dirty="0" smtClean="0">
                <a:solidFill>
                  <a:schemeClr val="tx2">
                    <a:lumMod val="75000"/>
                  </a:schemeClr>
                </a:solidFill>
                <a:latin typeface="Marianne" panose="02000000000000000000" pitchFamily="50" charset="0"/>
              </a:rPr>
              <a:t>Contraintes travaux</a:t>
            </a:r>
            <a:endParaRPr lang="fr-FR" sz="1800" b="1" dirty="0">
              <a:solidFill>
                <a:schemeClr val="tx2">
                  <a:lumMod val="75000"/>
                </a:schemeClr>
              </a:solidFill>
              <a:latin typeface="Marianne" panose="02000000000000000000" pitchFamily="50" charset="0"/>
            </a:endParaRP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4294967295"/>
          </p:nvPr>
        </p:nvSpPr>
        <p:spPr>
          <a:xfrm>
            <a:off x="11231876" y="6439186"/>
            <a:ext cx="569007" cy="365125"/>
          </a:xfrm>
        </p:spPr>
        <p:txBody>
          <a:bodyPr/>
          <a:lstStyle/>
          <a:p>
            <a:fld id="{62020538-C579-4E3D-ACA9-2DAFD688F1FE}" type="slidenum">
              <a:rPr lang="fr-FR" smtClean="0"/>
              <a:pPr/>
              <a:t>14</a:t>
            </a:fld>
            <a:endParaRPr lang="fr-FR" dirty="0"/>
          </a:p>
        </p:txBody>
      </p:sp>
      <p:graphicFrame>
        <p:nvGraphicFramePr>
          <p:cNvPr id="9" name="Tableau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4873547"/>
              </p:ext>
            </p:extLst>
          </p:nvPr>
        </p:nvGraphicFramePr>
        <p:xfrm>
          <a:off x="364065" y="1331326"/>
          <a:ext cx="11436817" cy="4984805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6326956">
                  <a:extLst>
                    <a:ext uri="{9D8B030D-6E8A-4147-A177-3AD203B41FA5}">
                      <a16:colId xmlns:a16="http://schemas.microsoft.com/office/drawing/2014/main" val="1220165831"/>
                    </a:ext>
                  </a:extLst>
                </a:gridCol>
                <a:gridCol w="1297588">
                  <a:extLst>
                    <a:ext uri="{9D8B030D-6E8A-4147-A177-3AD203B41FA5}">
                      <a16:colId xmlns:a16="http://schemas.microsoft.com/office/drawing/2014/main" val="2611973190"/>
                    </a:ext>
                  </a:extLst>
                </a:gridCol>
                <a:gridCol w="3812273">
                  <a:extLst>
                    <a:ext uri="{9D8B030D-6E8A-4147-A177-3AD203B41FA5}">
                      <a16:colId xmlns:a16="http://schemas.microsoft.com/office/drawing/2014/main" val="1856052477"/>
                    </a:ext>
                  </a:extLst>
                </a:gridCol>
              </a:tblGrid>
              <a:tr h="593181">
                <a:tc>
                  <a:txBody>
                    <a:bodyPr/>
                    <a:lstStyle/>
                    <a:p>
                      <a:r>
                        <a:rPr lang="fr-FR" sz="1600" dirty="0" smtClean="0"/>
                        <a:t>Intitulé</a:t>
                      </a:r>
                      <a:endParaRPr lang="fr-FR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fr-FR" sz="1600" dirty="0" smtClean="0"/>
                        <a:t>Concerne l’opération</a:t>
                      </a:r>
                      <a:endParaRPr lang="fr-FR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fr-FR" sz="1600" dirty="0" smtClean="0"/>
                        <a:t>Précisions</a:t>
                      </a:r>
                      <a:endParaRPr lang="fr-FR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74156820"/>
                  </a:ext>
                </a:extLst>
              </a:tr>
              <a:tr h="593181">
                <a:tc>
                  <a:txBody>
                    <a:bodyPr/>
                    <a:lstStyle/>
                    <a:p>
                      <a:pPr lvl="0"/>
                      <a:r>
                        <a:rPr lang="fr-FR" sz="1600" kern="1200" dirty="0" smtClean="0">
                          <a:effectLst/>
                        </a:rPr>
                        <a:t>Contraintes d’accès au site (contrôles élémentaires, accès par l’entrée principale du quartier ou création d’une entrée spécifique).</a:t>
                      </a:r>
                      <a:endParaRPr lang="fr-FR" sz="1600" dirty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6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79082"/>
                  </a:ext>
                </a:extLst>
              </a:tr>
              <a:tr h="379844">
                <a:tc>
                  <a:txBody>
                    <a:bodyPr/>
                    <a:lstStyle/>
                    <a:p>
                      <a:pPr lvl="0"/>
                      <a:r>
                        <a:rPr lang="fr-FR" sz="1600" kern="1200" dirty="0" smtClean="0">
                          <a:effectLst/>
                        </a:rPr>
                        <a:t>Contrainte de hauteur (PSA et PSR)</a:t>
                      </a:r>
                      <a:endParaRPr lang="fr-FR" sz="1600" dirty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5982862"/>
                  </a:ext>
                </a:extLst>
              </a:tr>
              <a:tr h="37984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 smtClean="0">
                          <a:effectLst/>
                        </a:rPr>
                        <a:t>Contraintes spécifiques au</a:t>
                      </a:r>
                      <a:r>
                        <a:rPr lang="fr-FR" sz="1600" baseline="0" dirty="0" smtClean="0">
                          <a:effectLst/>
                        </a:rPr>
                        <a:t> bâtiment identifiées selon diagnostic a</a:t>
                      </a:r>
                      <a:r>
                        <a:rPr lang="fr-FR" sz="1600" dirty="0" smtClean="0">
                          <a:effectLst/>
                        </a:rPr>
                        <a:t>miante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495763"/>
                  </a:ext>
                </a:extLst>
              </a:tr>
              <a:tr h="37984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 smtClean="0">
                          <a:effectLst/>
                        </a:rPr>
                        <a:t>Contraintes spécifiques au</a:t>
                      </a:r>
                      <a:r>
                        <a:rPr lang="fr-FR" sz="1600" baseline="0" dirty="0" smtClean="0">
                          <a:effectLst/>
                        </a:rPr>
                        <a:t> bâtiment identifiées selon diagnostic</a:t>
                      </a:r>
                      <a:r>
                        <a:rPr lang="fr-FR" sz="1600" dirty="0" smtClean="0">
                          <a:effectLst/>
                        </a:rPr>
                        <a:t> plomb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8652216"/>
                  </a:ext>
                </a:extLst>
              </a:tr>
              <a:tr h="37984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 smtClean="0">
                          <a:effectLst/>
                        </a:rPr>
                        <a:t>Contraintes spécifiques au</a:t>
                      </a:r>
                      <a:r>
                        <a:rPr lang="fr-FR" sz="1600" baseline="0" dirty="0" smtClean="0">
                          <a:effectLst/>
                        </a:rPr>
                        <a:t> bâtiment identifiées selon diagnostic</a:t>
                      </a:r>
                      <a:r>
                        <a:rPr lang="fr-FR" sz="1600" dirty="0" smtClean="0">
                          <a:effectLst/>
                        </a:rPr>
                        <a:t> structure</a:t>
                      </a:r>
                      <a:endParaRPr lang="fr-FR" sz="1600" dirty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9565331"/>
                  </a:ext>
                </a:extLst>
              </a:tr>
              <a:tr h="84294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 smtClean="0">
                          <a:effectLst/>
                        </a:rPr>
                        <a:t>Contraintes spécifiques au</a:t>
                      </a:r>
                      <a:r>
                        <a:rPr lang="fr-FR" sz="1600" baseline="0" dirty="0" smtClean="0">
                          <a:effectLst/>
                        </a:rPr>
                        <a:t> bâtiment identifiées selon diagnostic géotechnique</a:t>
                      </a:r>
                      <a:endParaRPr lang="fr-FR" sz="1600" dirty="0" smtClean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9688975"/>
                  </a:ext>
                </a:extLst>
              </a:tr>
              <a:tr h="84294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 smtClean="0">
                          <a:effectLst/>
                        </a:rPr>
                        <a:t>Contraintes spécifiques au</a:t>
                      </a:r>
                      <a:r>
                        <a:rPr lang="fr-FR" sz="1600" baseline="0" dirty="0" smtClean="0">
                          <a:effectLst/>
                        </a:rPr>
                        <a:t> bâtiment identifiées selon diagnostic sites et sols pollués</a:t>
                      </a:r>
                      <a:endParaRPr lang="fr-FR" sz="1600" dirty="0" smtClean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1248586"/>
                  </a:ext>
                </a:extLst>
              </a:tr>
              <a:tr h="59318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 smtClean="0">
                          <a:effectLst/>
                        </a:rPr>
                        <a:t>Contraintes spécifiques au</a:t>
                      </a:r>
                      <a:r>
                        <a:rPr lang="fr-FR" sz="1600" baseline="0" dirty="0" smtClean="0">
                          <a:effectLst/>
                        </a:rPr>
                        <a:t> bâtiment identifiées selon diagnostic risques pyrotechniques</a:t>
                      </a:r>
                      <a:endParaRPr lang="fr-FR" sz="1600" dirty="0" smtClean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69766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8304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C0070DB-476C-40C5-B1F1-C78498995173}"/>
              </a:ext>
            </a:extLst>
          </p:cNvPr>
          <p:cNvSpPr/>
          <p:nvPr/>
        </p:nvSpPr>
        <p:spPr>
          <a:xfrm>
            <a:off x="6196405" y="470619"/>
            <a:ext cx="5995595" cy="352960"/>
          </a:xfrm>
          <a:custGeom>
            <a:avLst/>
            <a:gdLst>
              <a:gd name="connsiteX0" fmla="*/ 0 w 6120000"/>
              <a:gd name="connsiteY0" fmla="*/ 0 h 540000"/>
              <a:gd name="connsiteX1" fmla="*/ 6120000 w 6120000"/>
              <a:gd name="connsiteY1" fmla="*/ 0 h 540000"/>
              <a:gd name="connsiteX2" fmla="*/ 6120000 w 6120000"/>
              <a:gd name="connsiteY2" fmla="*/ 540000 h 540000"/>
              <a:gd name="connsiteX3" fmla="*/ 0 w 6120000"/>
              <a:gd name="connsiteY3" fmla="*/ 540000 h 540000"/>
              <a:gd name="connsiteX4" fmla="*/ 0 w 6120000"/>
              <a:gd name="connsiteY4" fmla="*/ 0 h 540000"/>
              <a:gd name="connsiteX0" fmla="*/ 372979 w 6120000"/>
              <a:gd name="connsiteY0" fmla="*/ 0 h 552032"/>
              <a:gd name="connsiteX1" fmla="*/ 6120000 w 6120000"/>
              <a:gd name="connsiteY1" fmla="*/ 12032 h 552032"/>
              <a:gd name="connsiteX2" fmla="*/ 6120000 w 6120000"/>
              <a:gd name="connsiteY2" fmla="*/ 552032 h 552032"/>
              <a:gd name="connsiteX3" fmla="*/ 0 w 6120000"/>
              <a:gd name="connsiteY3" fmla="*/ 552032 h 552032"/>
              <a:gd name="connsiteX4" fmla="*/ 372979 w 6120000"/>
              <a:gd name="connsiteY4" fmla="*/ 0 h 552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20000" h="552032">
                <a:moveTo>
                  <a:pt x="372979" y="0"/>
                </a:moveTo>
                <a:lnTo>
                  <a:pt x="6120000" y="12032"/>
                </a:lnTo>
                <a:lnTo>
                  <a:pt x="6120000" y="552032"/>
                </a:lnTo>
                <a:lnTo>
                  <a:pt x="0" y="552032"/>
                </a:lnTo>
                <a:lnTo>
                  <a:pt x="372979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26E471B-035B-431A-ADC5-0E9C1981D0DC}"/>
              </a:ext>
            </a:extLst>
          </p:cNvPr>
          <p:cNvSpPr txBox="1"/>
          <p:nvPr/>
        </p:nvSpPr>
        <p:spPr>
          <a:xfrm>
            <a:off x="6572922" y="485025"/>
            <a:ext cx="54715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600" b="1" dirty="0" smtClean="0">
                <a:solidFill>
                  <a:schemeClr val="bg1"/>
                </a:solidFill>
                <a:latin typeface="Marianne"/>
              </a:rPr>
              <a:t>Réponse infrastructure</a:t>
            </a:r>
            <a:endParaRPr lang="fr-FR" sz="1600" b="1" dirty="0">
              <a:solidFill>
                <a:schemeClr val="bg1"/>
              </a:solidFill>
              <a:latin typeface="Marianne"/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164428" y="1039186"/>
            <a:ext cx="11880000" cy="54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2"/>
            </a:solidFill>
          </a:ln>
        </p:spPr>
        <p:txBody>
          <a:bodyPr wrap="square" numCol="1" rtlCol="0" anchor="t">
            <a:noAutofit/>
          </a:bodyPr>
          <a:lstStyle/>
          <a:p>
            <a:pPr marL="180000" algn="just"/>
            <a:endParaRPr lang="fr-FR" sz="1600" dirty="0"/>
          </a:p>
          <a:p>
            <a:pPr marL="180000" algn="just"/>
            <a:r>
              <a:rPr lang="fr-FR" sz="1600" dirty="0" smtClean="0">
                <a:ln w="0"/>
              </a:rPr>
              <a:t>Logigramme fonctionnel, plan masse, tableau de surfaces (fichier </a:t>
            </a:r>
            <a:r>
              <a:rPr lang="fr-FR" sz="1600" dirty="0" err="1" smtClean="0">
                <a:ln w="0"/>
              </a:rPr>
              <a:t>excel</a:t>
            </a:r>
            <a:r>
              <a:rPr lang="fr-FR" sz="1600" dirty="0" smtClean="0">
                <a:ln w="0"/>
              </a:rPr>
              <a:t> annexe EF) </a:t>
            </a:r>
            <a:endParaRPr lang="fr-FR" sz="1600" dirty="0">
              <a:ln w="0"/>
            </a:endParaRPr>
          </a:p>
        </p:txBody>
      </p:sp>
      <p:sp>
        <p:nvSpPr>
          <p:cNvPr id="13" name="ZoneTexte 12"/>
          <p:cNvSpPr txBox="1"/>
          <p:nvPr/>
        </p:nvSpPr>
        <p:spPr>
          <a:xfrm>
            <a:off x="277149" y="877603"/>
            <a:ext cx="2990983" cy="323165"/>
          </a:xfrm>
          <a:prstGeom prst="rect">
            <a:avLst/>
          </a:prstGeom>
          <a:solidFill>
            <a:schemeClr val="bg1"/>
          </a:solidFill>
        </p:spPr>
        <p:txBody>
          <a:bodyPr wrap="square" bIns="0" rtlCol="0">
            <a:spAutoFit/>
          </a:bodyPr>
          <a:lstStyle/>
          <a:p>
            <a:r>
              <a:rPr lang="fr-FR" b="1" dirty="0" smtClean="0">
                <a:solidFill>
                  <a:schemeClr val="tx2">
                    <a:lumMod val="75000"/>
                  </a:schemeClr>
                </a:solidFill>
                <a:latin typeface="Marianne" panose="02000000000000000000" pitchFamily="50" charset="0"/>
              </a:rPr>
              <a:t>Solution 1 – présentation</a:t>
            </a:r>
            <a:endParaRPr lang="fr-FR" sz="1800" b="1" dirty="0">
              <a:solidFill>
                <a:schemeClr val="tx2">
                  <a:lumMod val="75000"/>
                </a:schemeClr>
              </a:solidFill>
              <a:latin typeface="Marianne" panose="02000000000000000000" pitchFamily="50" charset="0"/>
            </a:endParaRP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4294967295"/>
          </p:nvPr>
        </p:nvSpPr>
        <p:spPr>
          <a:xfrm>
            <a:off x="11231876" y="6439186"/>
            <a:ext cx="569007" cy="365125"/>
          </a:xfrm>
        </p:spPr>
        <p:txBody>
          <a:bodyPr/>
          <a:lstStyle/>
          <a:p>
            <a:fld id="{62020538-C579-4E3D-ACA9-2DAFD688F1FE}" type="slidenum">
              <a:rPr lang="fr-FR" smtClean="0"/>
              <a:pPr/>
              <a:t>15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60318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C0070DB-476C-40C5-B1F1-C78498995173}"/>
              </a:ext>
            </a:extLst>
          </p:cNvPr>
          <p:cNvSpPr/>
          <p:nvPr/>
        </p:nvSpPr>
        <p:spPr>
          <a:xfrm>
            <a:off x="6196405" y="470619"/>
            <a:ext cx="5995595" cy="352960"/>
          </a:xfrm>
          <a:custGeom>
            <a:avLst/>
            <a:gdLst>
              <a:gd name="connsiteX0" fmla="*/ 0 w 6120000"/>
              <a:gd name="connsiteY0" fmla="*/ 0 h 540000"/>
              <a:gd name="connsiteX1" fmla="*/ 6120000 w 6120000"/>
              <a:gd name="connsiteY1" fmla="*/ 0 h 540000"/>
              <a:gd name="connsiteX2" fmla="*/ 6120000 w 6120000"/>
              <a:gd name="connsiteY2" fmla="*/ 540000 h 540000"/>
              <a:gd name="connsiteX3" fmla="*/ 0 w 6120000"/>
              <a:gd name="connsiteY3" fmla="*/ 540000 h 540000"/>
              <a:gd name="connsiteX4" fmla="*/ 0 w 6120000"/>
              <a:gd name="connsiteY4" fmla="*/ 0 h 540000"/>
              <a:gd name="connsiteX0" fmla="*/ 372979 w 6120000"/>
              <a:gd name="connsiteY0" fmla="*/ 0 h 552032"/>
              <a:gd name="connsiteX1" fmla="*/ 6120000 w 6120000"/>
              <a:gd name="connsiteY1" fmla="*/ 12032 h 552032"/>
              <a:gd name="connsiteX2" fmla="*/ 6120000 w 6120000"/>
              <a:gd name="connsiteY2" fmla="*/ 552032 h 552032"/>
              <a:gd name="connsiteX3" fmla="*/ 0 w 6120000"/>
              <a:gd name="connsiteY3" fmla="*/ 552032 h 552032"/>
              <a:gd name="connsiteX4" fmla="*/ 372979 w 6120000"/>
              <a:gd name="connsiteY4" fmla="*/ 0 h 552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20000" h="552032">
                <a:moveTo>
                  <a:pt x="372979" y="0"/>
                </a:moveTo>
                <a:lnTo>
                  <a:pt x="6120000" y="12032"/>
                </a:lnTo>
                <a:lnTo>
                  <a:pt x="6120000" y="552032"/>
                </a:lnTo>
                <a:lnTo>
                  <a:pt x="0" y="552032"/>
                </a:lnTo>
                <a:lnTo>
                  <a:pt x="372979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26E471B-035B-431A-ADC5-0E9C1981D0DC}"/>
              </a:ext>
            </a:extLst>
          </p:cNvPr>
          <p:cNvSpPr txBox="1"/>
          <p:nvPr/>
        </p:nvSpPr>
        <p:spPr>
          <a:xfrm>
            <a:off x="6572922" y="485025"/>
            <a:ext cx="54715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600" b="1" dirty="0" smtClean="0">
                <a:solidFill>
                  <a:schemeClr val="bg1"/>
                </a:solidFill>
                <a:latin typeface="Marianne"/>
              </a:rPr>
              <a:t>Réponse infrastructure</a:t>
            </a:r>
            <a:endParaRPr lang="fr-FR" sz="1600" b="1" dirty="0">
              <a:solidFill>
                <a:schemeClr val="bg1"/>
              </a:solidFill>
              <a:latin typeface="Marianne"/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164428" y="1039186"/>
            <a:ext cx="11880000" cy="54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2"/>
            </a:solidFill>
          </a:ln>
        </p:spPr>
        <p:txBody>
          <a:bodyPr wrap="square" numCol="1" rtlCol="0" anchor="t">
            <a:noAutofit/>
          </a:bodyPr>
          <a:lstStyle/>
          <a:p>
            <a:pPr marL="180000"/>
            <a:endParaRPr lang="fr-FR" sz="1600" b="1" dirty="0" smtClean="0">
              <a:ln w="0"/>
            </a:endParaRPr>
          </a:p>
        </p:txBody>
      </p:sp>
      <p:sp>
        <p:nvSpPr>
          <p:cNvPr id="13" name="ZoneTexte 12"/>
          <p:cNvSpPr txBox="1"/>
          <p:nvPr/>
        </p:nvSpPr>
        <p:spPr>
          <a:xfrm>
            <a:off x="277149" y="877603"/>
            <a:ext cx="6393158" cy="323165"/>
          </a:xfrm>
          <a:prstGeom prst="rect">
            <a:avLst/>
          </a:prstGeom>
          <a:solidFill>
            <a:schemeClr val="bg1"/>
          </a:solidFill>
        </p:spPr>
        <p:txBody>
          <a:bodyPr wrap="square" bIns="0" rtlCol="0">
            <a:spAutoFit/>
          </a:bodyPr>
          <a:lstStyle/>
          <a:p>
            <a:r>
              <a:rPr lang="fr-FR" b="1" dirty="0" smtClean="0">
                <a:solidFill>
                  <a:schemeClr val="tx2">
                    <a:lumMod val="75000"/>
                  </a:schemeClr>
                </a:solidFill>
                <a:latin typeface="Marianne" panose="02000000000000000000" pitchFamily="50" charset="0"/>
              </a:rPr>
              <a:t>Solution 1 – caractérisation de la réponse infrastructure</a:t>
            </a:r>
            <a:endParaRPr lang="fr-FR" sz="1800" b="1" dirty="0">
              <a:solidFill>
                <a:schemeClr val="tx2">
                  <a:lumMod val="75000"/>
                </a:schemeClr>
              </a:solidFill>
              <a:latin typeface="Marianne" panose="02000000000000000000" pitchFamily="50" charset="0"/>
            </a:endParaRP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4294967295"/>
          </p:nvPr>
        </p:nvSpPr>
        <p:spPr>
          <a:xfrm>
            <a:off x="11231876" y="6439186"/>
            <a:ext cx="569007" cy="365125"/>
          </a:xfrm>
        </p:spPr>
        <p:txBody>
          <a:bodyPr/>
          <a:lstStyle/>
          <a:p>
            <a:fld id="{62020538-C579-4E3D-ACA9-2DAFD688F1FE}" type="slidenum">
              <a:rPr lang="fr-FR" smtClean="0"/>
              <a:pPr/>
              <a:t>16</a:t>
            </a:fld>
            <a:endParaRPr lang="fr-FR" dirty="0"/>
          </a:p>
        </p:txBody>
      </p:sp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5369903"/>
              </p:ext>
            </p:extLst>
          </p:nvPr>
        </p:nvGraphicFramePr>
        <p:xfrm>
          <a:off x="373063" y="1488932"/>
          <a:ext cx="11427820" cy="435360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06774">
                  <a:extLst>
                    <a:ext uri="{9D8B030D-6E8A-4147-A177-3AD203B41FA5}">
                      <a16:colId xmlns:a16="http://schemas.microsoft.com/office/drawing/2014/main" val="4231161829"/>
                    </a:ext>
                  </a:extLst>
                </a:gridCol>
                <a:gridCol w="2927050">
                  <a:extLst>
                    <a:ext uri="{9D8B030D-6E8A-4147-A177-3AD203B41FA5}">
                      <a16:colId xmlns:a16="http://schemas.microsoft.com/office/drawing/2014/main" val="2188258564"/>
                    </a:ext>
                  </a:extLst>
                </a:gridCol>
                <a:gridCol w="1931964">
                  <a:extLst>
                    <a:ext uri="{9D8B030D-6E8A-4147-A177-3AD203B41FA5}">
                      <a16:colId xmlns:a16="http://schemas.microsoft.com/office/drawing/2014/main" val="1969556615"/>
                    </a:ext>
                  </a:extLst>
                </a:gridCol>
                <a:gridCol w="1931016">
                  <a:extLst>
                    <a:ext uri="{9D8B030D-6E8A-4147-A177-3AD203B41FA5}">
                      <a16:colId xmlns:a16="http://schemas.microsoft.com/office/drawing/2014/main" val="973688008"/>
                    </a:ext>
                  </a:extLst>
                </a:gridCol>
                <a:gridCol w="1931016">
                  <a:extLst>
                    <a:ext uri="{9D8B030D-6E8A-4147-A177-3AD203B41FA5}">
                      <a16:colId xmlns:a16="http://schemas.microsoft.com/office/drawing/2014/main" val="2721018971"/>
                    </a:ext>
                  </a:extLst>
                </a:gridCol>
              </a:tblGrid>
              <a:tr h="1086294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fr-FR" sz="1600" u="none" strike="noStrike" dirty="0" smtClean="0">
                          <a:effectLst/>
                          <a:latin typeface="+mn-lt"/>
                        </a:rPr>
                        <a:t>Descriptif</a:t>
                      </a:r>
                      <a:r>
                        <a:rPr lang="fr-FR" sz="1600" u="none" strike="noStrike" baseline="0" dirty="0" smtClean="0">
                          <a:effectLst/>
                          <a:latin typeface="+mn-lt"/>
                        </a:rPr>
                        <a:t> sommaire de l’opération</a:t>
                      </a:r>
                      <a:endParaRPr lang="fr-FR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u="none" strike="noStrike" dirty="0" smtClean="0">
                          <a:effectLst/>
                          <a:latin typeface="+mn-lt"/>
                        </a:rPr>
                        <a:t>Capacités</a:t>
                      </a:r>
                      <a:r>
                        <a:rPr lang="fr-FR" sz="1600" u="none" strike="noStrike" baseline="0" dirty="0" smtClean="0">
                          <a:effectLst/>
                          <a:latin typeface="+mn-lt"/>
                        </a:rPr>
                        <a:t> crées/réhabilitées</a:t>
                      </a:r>
                      <a:endParaRPr lang="fr-FR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Surface</a:t>
                      </a:r>
                      <a:r>
                        <a:rPr lang="fr-FR" sz="16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 plancher</a:t>
                      </a:r>
                      <a:endParaRPr lang="fr-FR" sz="16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Unité fonctionnelle</a:t>
                      </a:r>
                      <a:endParaRPr lang="fr-FR" sz="16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418856744"/>
                  </a:ext>
                </a:extLst>
              </a:tr>
              <a:tr h="1085945">
                <a:tc>
                  <a:txBody>
                    <a:bodyPr/>
                    <a:lstStyle/>
                    <a:p>
                      <a:pPr marL="628650" lvl="1" indent="-171450" algn="l" defTabSz="914400" rtl="0" eaLnBrk="1" fontAlgn="ctr" latinLnBrk="0" hangingPunct="1">
                        <a:lnSpc>
                          <a:spcPct val="115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fr-FR" sz="1050" i="1" kern="1200" dirty="0" smtClean="0">
                          <a:solidFill>
                            <a:schemeClr val="accent2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Construction neuve</a:t>
                      </a:r>
                      <a:endParaRPr lang="fr-FR" sz="1050" i="1" kern="1200" dirty="0">
                        <a:solidFill>
                          <a:schemeClr val="accent2"/>
                        </a:solidFill>
                        <a:latin typeface="Arial" panose="020B060402020202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628650" lvl="1" indent="-171450" algn="l" defTabSz="914400" rtl="0" eaLnBrk="1" fontAlgn="ctr" latinLnBrk="0" hangingPunct="1">
                        <a:lnSpc>
                          <a:spcPct val="115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fr-FR" sz="1050" i="1" kern="1200" dirty="0" smtClean="0">
                          <a:solidFill>
                            <a:schemeClr val="accent2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Bâtiment</a:t>
                      </a:r>
                      <a:r>
                        <a:rPr lang="fr-FR" sz="1050" i="1" kern="1200" baseline="0" dirty="0" smtClean="0">
                          <a:solidFill>
                            <a:schemeClr val="accent2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 d’hébergement</a:t>
                      </a:r>
                      <a:endParaRPr lang="fr-FR" sz="1050" i="1" kern="1200" dirty="0" smtClean="0">
                        <a:solidFill>
                          <a:schemeClr val="accent2"/>
                        </a:solidFill>
                        <a:latin typeface="Arial" panose="020B060402020202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628650" lvl="1" indent="-171450" algn="l" defTabSz="914400" rtl="0" eaLnBrk="1" fontAlgn="ctr" latinLnBrk="0" hangingPunct="1">
                        <a:lnSpc>
                          <a:spcPct val="115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fr-FR" sz="1050" i="1" kern="1200" dirty="0" smtClean="0">
                          <a:solidFill>
                            <a:schemeClr val="accent2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100</a:t>
                      </a:r>
                      <a:r>
                        <a:rPr lang="fr-FR" sz="1050" i="1" kern="1200" baseline="0" dirty="0" smtClean="0">
                          <a:solidFill>
                            <a:schemeClr val="accent2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 chambres</a:t>
                      </a:r>
                      <a:endParaRPr lang="fr-FR" sz="1050" i="1" kern="1200" dirty="0" smtClean="0">
                        <a:solidFill>
                          <a:schemeClr val="accent2"/>
                        </a:solidFill>
                        <a:latin typeface="Arial" panose="020B060402020202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628650" lvl="1" indent="-171450" algn="l" defTabSz="914400" rtl="0" eaLnBrk="1" fontAlgn="ctr" latinLnBrk="0" hangingPunct="1">
                        <a:lnSpc>
                          <a:spcPct val="115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fr-FR" sz="1050" i="1" kern="1200" dirty="0" smtClean="0">
                          <a:solidFill>
                            <a:schemeClr val="accent2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2000</a:t>
                      </a:r>
                      <a:r>
                        <a:rPr lang="fr-FR" sz="1050" i="1" kern="1200" baseline="0" dirty="0" smtClean="0">
                          <a:solidFill>
                            <a:schemeClr val="accent2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 m²</a:t>
                      </a:r>
                      <a:endParaRPr lang="fr-FR" sz="1050" i="1" kern="1200" dirty="0" smtClean="0">
                        <a:solidFill>
                          <a:schemeClr val="accent2"/>
                        </a:solidFill>
                        <a:latin typeface="Arial" panose="020B060402020202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628650" lvl="1" indent="-171450" algn="l" defTabSz="914400" rtl="0" eaLnBrk="1" fontAlgn="ctr" latinLnBrk="0" hangingPunct="1">
                        <a:lnSpc>
                          <a:spcPct val="115000"/>
                        </a:lnSpc>
                        <a:buFont typeface="Arial" panose="020B0604020202020204" pitchFamily="34" charset="0"/>
                        <a:buChar char="•"/>
                      </a:pPr>
                      <a:endParaRPr lang="fr-FR" sz="1050" i="1" kern="1200" dirty="0">
                        <a:solidFill>
                          <a:schemeClr val="accent2"/>
                        </a:solidFill>
                        <a:latin typeface="Arial" panose="020B060402020202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177797553"/>
                  </a:ext>
                </a:extLst>
              </a:tr>
              <a:tr h="62324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fr-FR" sz="1600" b="1" i="1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600" i="1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600" i="1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600" i="1" u="none" strike="noStrike" dirty="0" smtClean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fr-FR" sz="1600" b="0" i="1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385082816"/>
                  </a:ext>
                </a:extLst>
              </a:tr>
              <a:tr h="62324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fr-FR" sz="1600" b="1" i="1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600" i="1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600" i="1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600" b="0" i="1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600" b="0" i="1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595455198"/>
                  </a:ext>
                </a:extLst>
              </a:tr>
              <a:tr h="93487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fr-FR" sz="1600" b="1" i="1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85750" indent="-285750" algn="ctr" fontAlgn="ctr">
                        <a:buFontTx/>
                        <a:buChar char="-"/>
                      </a:pPr>
                      <a:endParaRPr lang="fr-FR" sz="1600" i="1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85750" indent="-285750" algn="ctr" fontAlgn="ctr">
                        <a:buFontTx/>
                        <a:buChar char="-"/>
                      </a:pPr>
                      <a:endParaRPr lang="fr-FR" sz="1600" i="1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fr-FR" sz="1600" b="0" i="1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fr-FR" sz="16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9000068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82097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C0070DB-476C-40C5-B1F1-C78498995173}"/>
              </a:ext>
            </a:extLst>
          </p:cNvPr>
          <p:cNvSpPr/>
          <p:nvPr/>
        </p:nvSpPr>
        <p:spPr>
          <a:xfrm>
            <a:off x="6196405" y="470619"/>
            <a:ext cx="5995595" cy="352960"/>
          </a:xfrm>
          <a:custGeom>
            <a:avLst/>
            <a:gdLst>
              <a:gd name="connsiteX0" fmla="*/ 0 w 6120000"/>
              <a:gd name="connsiteY0" fmla="*/ 0 h 540000"/>
              <a:gd name="connsiteX1" fmla="*/ 6120000 w 6120000"/>
              <a:gd name="connsiteY1" fmla="*/ 0 h 540000"/>
              <a:gd name="connsiteX2" fmla="*/ 6120000 w 6120000"/>
              <a:gd name="connsiteY2" fmla="*/ 540000 h 540000"/>
              <a:gd name="connsiteX3" fmla="*/ 0 w 6120000"/>
              <a:gd name="connsiteY3" fmla="*/ 540000 h 540000"/>
              <a:gd name="connsiteX4" fmla="*/ 0 w 6120000"/>
              <a:gd name="connsiteY4" fmla="*/ 0 h 540000"/>
              <a:gd name="connsiteX0" fmla="*/ 372979 w 6120000"/>
              <a:gd name="connsiteY0" fmla="*/ 0 h 552032"/>
              <a:gd name="connsiteX1" fmla="*/ 6120000 w 6120000"/>
              <a:gd name="connsiteY1" fmla="*/ 12032 h 552032"/>
              <a:gd name="connsiteX2" fmla="*/ 6120000 w 6120000"/>
              <a:gd name="connsiteY2" fmla="*/ 552032 h 552032"/>
              <a:gd name="connsiteX3" fmla="*/ 0 w 6120000"/>
              <a:gd name="connsiteY3" fmla="*/ 552032 h 552032"/>
              <a:gd name="connsiteX4" fmla="*/ 372979 w 6120000"/>
              <a:gd name="connsiteY4" fmla="*/ 0 h 552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20000" h="552032">
                <a:moveTo>
                  <a:pt x="372979" y="0"/>
                </a:moveTo>
                <a:lnTo>
                  <a:pt x="6120000" y="12032"/>
                </a:lnTo>
                <a:lnTo>
                  <a:pt x="6120000" y="552032"/>
                </a:lnTo>
                <a:lnTo>
                  <a:pt x="0" y="552032"/>
                </a:lnTo>
                <a:lnTo>
                  <a:pt x="372979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26E471B-035B-431A-ADC5-0E9C1981D0DC}"/>
              </a:ext>
            </a:extLst>
          </p:cNvPr>
          <p:cNvSpPr txBox="1"/>
          <p:nvPr/>
        </p:nvSpPr>
        <p:spPr>
          <a:xfrm>
            <a:off x="6572922" y="485025"/>
            <a:ext cx="54715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600" b="1" dirty="0" smtClean="0">
                <a:solidFill>
                  <a:schemeClr val="bg1"/>
                </a:solidFill>
                <a:latin typeface="Marianne"/>
              </a:rPr>
              <a:t>Réponse infrastructure</a:t>
            </a:r>
            <a:endParaRPr lang="fr-FR" sz="1600" b="1" dirty="0">
              <a:solidFill>
                <a:schemeClr val="bg1"/>
              </a:solidFill>
              <a:latin typeface="Marianne"/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164428" y="1039186"/>
            <a:ext cx="11880000" cy="54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2"/>
            </a:solidFill>
          </a:ln>
        </p:spPr>
        <p:txBody>
          <a:bodyPr wrap="square" numCol="1" rtlCol="0" anchor="t">
            <a:noAutofit/>
          </a:bodyPr>
          <a:lstStyle/>
          <a:p>
            <a:pPr marL="180000">
              <a:lnSpc>
                <a:spcPts val="1000"/>
              </a:lnSpc>
            </a:pPr>
            <a:endParaRPr lang="fr-FR" sz="1600" b="1" dirty="0" smtClean="0">
              <a:ln w="0"/>
            </a:endParaRPr>
          </a:p>
          <a:p>
            <a:pPr marL="180000">
              <a:lnSpc>
                <a:spcPts val="1000"/>
              </a:lnSpc>
            </a:pPr>
            <a:endParaRPr lang="fr-FR" sz="1600" b="1" dirty="0" smtClean="0">
              <a:ln w="0"/>
            </a:endParaRPr>
          </a:p>
          <a:p>
            <a:pPr marL="180000">
              <a:lnSpc>
                <a:spcPts val="1000"/>
              </a:lnSpc>
            </a:pPr>
            <a:r>
              <a:rPr lang="fr-FR" sz="1600" b="1" dirty="0" smtClean="0">
                <a:ln w="0"/>
              </a:rPr>
              <a:t>Engagements</a:t>
            </a:r>
          </a:p>
          <a:p>
            <a:pPr marL="180000">
              <a:lnSpc>
                <a:spcPts val="1000"/>
              </a:lnSpc>
            </a:pPr>
            <a:endParaRPr lang="fr-FR" sz="1600" b="1" dirty="0" smtClean="0">
              <a:ln w="0"/>
            </a:endParaRPr>
          </a:p>
          <a:p>
            <a:pPr marL="180000">
              <a:lnSpc>
                <a:spcPts val="1000"/>
              </a:lnSpc>
            </a:pPr>
            <a:endParaRPr lang="fr-FR" sz="1600" b="1" dirty="0">
              <a:ln w="0"/>
            </a:endParaRPr>
          </a:p>
          <a:p>
            <a:pPr marL="180000">
              <a:lnSpc>
                <a:spcPts val="1000"/>
              </a:lnSpc>
            </a:pPr>
            <a:endParaRPr lang="fr-FR" sz="1600" b="1" dirty="0" smtClean="0">
              <a:ln w="0"/>
            </a:endParaRPr>
          </a:p>
          <a:p>
            <a:pPr marL="180000">
              <a:lnSpc>
                <a:spcPts val="1000"/>
              </a:lnSpc>
            </a:pPr>
            <a:endParaRPr lang="fr-FR" sz="1600" b="1" dirty="0">
              <a:ln w="0"/>
            </a:endParaRPr>
          </a:p>
          <a:p>
            <a:pPr marL="180000">
              <a:lnSpc>
                <a:spcPts val="1000"/>
              </a:lnSpc>
            </a:pPr>
            <a:endParaRPr lang="fr-FR" sz="1600" b="1" dirty="0" smtClean="0">
              <a:ln w="0"/>
            </a:endParaRPr>
          </a:p>
          <a:p>
            <a:pPr marL="180000">
              <a:lnSpc>
                <a:spcPts val="1000"/>
              </a:lnSpc>
            </a:pPr>
            <a:endParaRPr lang="fr-FR" sz="1600" b="1" dirty="0">
              <a:ln w="0"/>
            </a:endParaRPr>
          </a:p>
          <a:p>
            <a:pPr marL="180000">
              <a:lnSpc>
                <a:spcPts val="1000"/>
              </a:lnSpc>
            </a:pPr>
            <a:endParaRPr lang="fr-FR" sz="1600" b="1" dirty="0" smtClean="0">
              <a:ln w="0"/>
            </a:endParaRPr>
          </a:p>
          <a:p>
            <a:pPr marL="180000">
              <a:lnSpc>
                <a:spcPts val="1000"/>
              </a:lnSpc>
            </a:pPr>
            <a:endParaRPr lang="fr-FR" sz="1600" b="1" dirty="0">
              <a:ln w="0"/>
            </a:endParaRPr>
          </a:p>
          <a:p>
            <a:pPr marL="180000">
              <a:lnSpc>
                <a:spcPts val="1000"/>
              </a:lnSpc>
            </a:pPr>
            <a:endParaRPr lang="fr-FR" sz="1600" b="1" dirty="0" smtClean="0">
              <a:ln w="0"/>
            </a:endParaRPr>
          </a:p>
          <a:p>
            <a:pPr marL="180000">
              <a:lnSpc>
                <a:spcPts val="1000"/>
              </a:lnSpc>
            </a:pPr>
            <a:endParaRPr lang="fr-FR" sz="1600" b="1" dirty="0" smtClean="0">
              <a:ln w="0"/>
            </a:endParaRPr>
          </a:p>
          <a:p>
            <a:pPr marL="180000">
              <a:lnSpc>
                <a:spcPts val="1000"/>
              </a:lnSpc>
            </a:pPr>
            <a:endParaRPr lang="fr-FR" sz="1600" b="1" dirty="0">
              <a:ln w="0"/>
            </a:endParaRPr>
          </a:p>
          <a:p>
            <a:pPr marL="180000">
              <a:lnSpc>
                <a:spcPts val="1000"/>
              </a:lnSpc>
            </a:pPr>
            <a:endParaRPr lang="fr-FR" sz="1600" b="1" dirty="0" smtClean="0">
              <a:ln w="0"/>
            </a:endParaRPr>
          </a:p>
          <a:p>
            <a:pPr marL="180000">
              <a:lnSpc>
                <a:spcPts val="1000"/>
              </a:lnSpc>
            </a:pPr>
            <a:endParaRPr lang="fr-FR" sz="1600" b="1" dirty="0">
              <a:ln w="0"/>
            </a:endParaRPr>
          </a:p>
          <a:p>
            <a:pPr marL="180000">
              <a:lnSpc>
                <a:spcPts val="1000"/>
              </a:lnSpc>
            </a:pPr>
            <a:endParaRPr lang="fr-FR" sz="1600" b="1" dirty="0" smtClean="0">
              <a:ln w="0"/>
            </a:endParaRPr>
          </a:p>
          <a:p>
            <a:pPr marL="180000">
              <a:lnSpc>
                <a:spcPts val="1000"/>
              </a:lnSpc>
            </a:pPr>
            <a:endParaRPr lang="fr-FR" sz="1600" b="1" dirty="0">
              <a:ln w="0"/>
            </a:endParaRPr>
          </a:p>
          <a:p>
            <a:pPr marL="180000">
              <a:lnSpc>
                <a:spcPts val="1000"/>
              </a:lnSpc>
            </a:pPr>
            <a:endParaRPr lang="fr-FR" sz="1600" b="1" dirty="0" smtClean="0">
              <a:ln w="0"/>
            </a:endParaRPr>
          </a:p>
          <a:p>
            <a:pPr marL="180000">
              <a:lnSpc>
                <a:spcPts val="1000"/>
              </a:lnSpc>
            </a:pPr>
            <a:endParaRPr lang="fr-FR" sz="1600" b="1" dirty="0">
              <a:ln w="0"/>
            </a:endParaRPr>
          </a:p>
          <a:p>
            <a:pPr marL="180000">
              <a:lnSpc>
                <a:spcPts val="1000"/>
              </a:lnSpc>
            </a:pPr>
            <a:endParaRPr lang="fr-FR" sz="1600" b="1" dirty="0" smtClean="0">
              <a:ln w="0"/>
            </a:endParaRPr>
          </a:p>
          <a:p>
            <a:pPr marL="180000">
              <a:lnSpc>
                <a:spcPts val="1000"/>
              </a:lnSpc>
            </a:pPr>
            <a:endParaRPr lang="fr-FR" sz="1600" b="1" dirty="0">
              <a:ln w="0"/>
            </a:endParaRPr>
          </a:p>
          <a:p>
            <a:pPr marL="180000">
              <a:lnSpc>
                <a:spcPts val="1000"/>
              </a:lnSpc>
            </a:pPr>
            <a:endParaRPr lang="fr-FR" sz="1600" b="1" dirty="0" smtClean="0">
              <a:ln w="0"/>
            </a:endParaRPr>
          </a:p>
          <a:p>
            <a:pPr marL="180000">
              <a:lnSpc>
                <a:spcPts val="1000"/>
              </a:lnSpc>
            </a:pPr>
            <a:r>
              <a:rPr lang="fr-FR" sz="1600" b="1" dirty="0" smtClean="0">
                <a:ln w="0"/>
              </a:rPr>
              <a:t>Paiements</a:t>
            </a:r>
          </a:p>
        </p:txBody>
      </p:sp>
      <p:sp>
        <p:nvSpPr>
          <p:cNvPr id="13" name="ZoneTexte 12"/>
          <p:cNvSpPr txBox="1"/>
          <p:nvPr/>
        </p:nvSpPr>
        <p:spPr>
          <a:xfrm>
            <a:off x="277149" y="877603"/>
            <a:ext cx="3998517" cy="323165"/>
          </a:xfrm>
          <a:prstGeom prst="rect">
            <a:avLst/>
          </a:prstGeom>
          <a:solidFill>
            <a:schemeClr val="bg1"/>
          </a:solidFill>
        </p:spPr>
        <p:txBody>
          <a:bodyPr wrap="square" bIns="0" rtlCol="0">
            <a:spAutoFit/>
          </a:bodyPr>
          <a:lstStyle/>
          <a:p>
            <a:r>
              <a:rPr lang="fr-FR" b="1" dirty="0" smtClean="0">
                <a:solidFill>
                  <a:schemeClr val="tx2">
                    <a:lumMod val="75000"/>
                  </a:schemeClr>
                </a:solidFill>
                <a:latin typeface="Marianne" panose="02000000000000000000" pitchFamily="50" charset="0"/>
              </a:rPr>
              <a:t>Solution 1 – chronique financière</a:t>
            </a:r>
            <a:endParaRPr lang="fr-FR" sz="1800" b="1" dirty="0">
              <a:solidFill>
                <a:schemeClr val="tx2">
                  <a:lumMod val="75000"/>
                </a:schemeClr>
              </a:solidFill>
              <a:latin typeface="Marianne" panose="02000000000000000000" pitchFamily="50" charset="0"/>
            </a:endParaRP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4294967295"/>
          </p:nvPr>
        </p:nvSpPr>
        <p:spPr>
          <a:xfrm>
            <a:off x="11231876" y="6439186"/>
            <a:ext cx="569007" cy="365125"/>
          </a:xfrm>
        </p:spPr>
        <p:txBody>
          <a:bodyPr/>
          <a:lstStyle/>
          <a:p>
            <a:fld id="{62020538-C579-4E3D-ACA9-2DAFD688F1FE}" type="slidenum">
              <a:rPr lang="fr-FR" smtClean="0"/>
              <a:pPr/>
              <a:t>17</a:t>
            </a:fld>
            <a:endParaRPr lang="fr-FR" dirty="0"/>
          </a:p>
        </p:txBody>
      </p:sp>
      <p:graphicFrame>
        <p:nvGraphicFramePr>
          <p:cNvPr id="2" name="Tableau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3359874"/>
              </p:ext>
            </p:extLst>
          </p:nvPr>
        </p:nvGraphicFramePr>
        <p:xfrm>
          <a:off x="373063" y="1488932"/>
          <a:ext cx="11427820" cy="1920240"/>
        </p:xfrm>
        <a:graphic>
          <a:graphicData uri="http://schemas.openxmlformats.org/drawingml/2006/table">
            <a:tbl>
              <a:tblPr firstRow="1" firstCol="1" lastCol="1" bandRow="1">
                <a:tableStyleId>{5C22544A-7EE6-4342-B048-85BDC9FD1C3A}</a:tableStyleId>
              </a:tblPr>
              <a:tblGrid>
                <a:gridCol w="1150937">
                  <a:extLst>
                    <a:ext uri="{9D8B030D-6E8A-4147-A177-3AD203B41FA5}">
                      <a16:colId xmlns:a16="http://schemas.microsoft.com/office/drawing/2014/main" val="4231161829"/>
                    </a:ext>
                  </a:extLst>
                </a:gridCol>
                <a:gridCol w="1244600">
                  <a:extLst>
                    <a:ext uri="{9D8B030D-6E8A-4147-A177-3AD203B41FA5}">
                      <a16:colId xmlns:a16="http://schemas.microsoft.com/office/drawing/2014/main" val="2188258564"/>
                    </a:ext>
                  </a:extLst>
                </a:gridCol>
                <a:gridCol w="821483">
                  <a:extLst>
                    <a:ext uri="{9D8B030D-6E8A-4147-A177-3AD203B41FA5}">
                      <a16:colId xmlns:a16="http://schemas.microsoft.com/office/drawing/2014/main" val="1969556615"/>
                    </a:ext>
                  </a:extLst>
                </a:gridCol>
                <a:gridCol w="821080">
                  <a:extLst>
                    <a:ext uri="{9D8B030D-6E8A-4147-A177-3AD203B41FA5}">
                      <a16:colId xmlns:a16="http://schemas.microsoft.com/office/drawing/2014/main" val="973688008"/>
                    </a:ext>
                  </a:extLst>
                </a:gridCol>
                <a:gridCol w="821080">
                  <a:extLst>
                    <a:ext uri="{9D8B030D-6E8A-4147-A177-3AD203B41FA5}">
                      <a16:colId xmlns:a16="http://schemas.microsoft.com/office/drawing/2014/main" val="2721018971"/>
                    </a:ext>
                  </a:extLst>
                </a:gridCol>
                <a:gridCol w="821080">
                  <a:extLst>
                    <a:ext uri="{9D8B030D-6E8A-4147-A177-3AD203B41FA5}">
                      <a16:colId xmlns:a16="http://schemas.microsoft.com/office/drawing/2014/main" val="3045828090"/>
                    </a:ext>
                  </a:extLst>
                </a:gridCol>
                <a:gridCol w="821080">
                  <a:extLst>
                    <a:ext uri="{9D8B030D-6E8A-4147-A177-3AD203B41FA5}">
                      <a16:colId xmlns:a16="http://schemas.microsoft.com/office/drawing/2014/main" val="1687611629"/>
                    </a:ext>
                  </a:extLst>
                </a:gridCol>
                <a:gridCol w="821080">
                  <a:extLst>
                    <a:ext uri="{9D8B030D-6E8A-4147-A177-3AD203B41FA5}">
                      <a16:colId xmlns:a16="http://schemas.microsoft.com/office/drawing/2014/main" val="3333978141"/>
                    </a:ext>
                  </a:extLst>
                </a:gridCol>
                <a:gridCol w="821080">
                  <a:extLst>
                    <a:ext uri="{9D8B030D-6E8A-4147-A177-3AD203B41FA5}">
                      <a16:colId xmlns:a16="http://schemas.microsoft.com/office/drawing/2014/main" val="3247891860"/>
                    </a:ext>
                  </a:extLst>
                </a:gridCol>
                <a:gridCol w="821080">
                  <a:extLst>
                    <a:ext uri="{9D8B030D-6E8A-4147-A177-3AD203B41FA5}">
                      <a16:colId xmlns:a16="http://schemas.microsoft.com/office/drawing/2014/main" val="2020454258"/>
                    </a:ext>
                  </a:extLst>
                </a:gridCol>
                <a:gridCol w="821080">
                  <a:extLst>
                    <a:ext uri="{9D8B030D-6E8A-4147-A177-3AD203B41FA5}">
                      <a16:colId xmlns:a16="http://schemas.microsoft.com/office/drawing/2014/main" val="2190837962"/>
                    </a:ext>
                  </a:extLst>
                </a:gridCol>
                <a:gridCol w="821080">
                  <a:extLst>
                    <a:ext uri="{9D8B030D-6E8A-4147-A177-3AD203B41FA5}">
                      <a16:colId xmlns:a16="http://schemas.microsoft.com/office/drawing/2014/main" val="2595708925"/>
                    </a:ext>
                  </a:extLst>
                </a:gridCol>
                <a:gridCol w="821080">
                  <a:extLst>
                    <a:ext uri="{9D8B030D-6E8A-4147-A177-3AD203B41FA5}">
                      <a16:colId xmlns:a16="http://schemas.microsoft.com/office/drawing/2014/main" val="2598333812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 smtClean="0">
                          <a:effectLst/>
                          <a:latin typeface="+mn-lt"/>
                        </a:rPr>
                        <a:t>k€ </a:t>
                      </a:r>
                      <a:r>
                        <a:rPr lang="fr-FR" sz="1400" u="none" strike="noStrike" dirty="0">
                          <a:effectLst/>
                          <a:latin typeface="+mn-lt"/>
                        </a:rPr>
                        <a:t>courants</a:t>
                      </a:r>
                      <a:endParaRPr lang="fr-FR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 smtClean="0">
                          <a:effectLst/>
                          <a:latin typeface="+mn-lt"/>
                        </a:rPr>
                        <a:t>2026</a:t>
                      </a:r>
                      <a:endParaRPr lang="fr-FR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2027</a:t>
                      </a:r>
                      <a:endParaRPr lang="fr-FR" sz="14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2028</a:t>
                      </a:r>
                      <a:endParaRPr lang="fr-FR" sz="14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2029</a:t>
                      </a:r>
                      <a:endParaRPr lang="fr-FR" sz="14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2030</a:t>
                      </a:r>
                      <a:endParaRPr lang="fr-FR" sz="14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2031</a:t>
                      </a:r>
                      <a:endParaRPr lang="fr-FR" sz="14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2032</a:t>
                      </a:r>
                      <a:endParaRPr lang="fr-FR" sz="14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2033</a:t>
                      </a:r>
                      <a:endParaRPr lang="fr-FR" sz="14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2034</a:t>
                      </a:r>
                      <a:endParaRPr lang="fr-FR" sz="14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2035</a:t>
                      </a:r>
                      <a:endParaRPr lang="fr-FR" sz="14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  <a:latin typeface="+mn-lt"/>
                        </a:rPr>
                        <a:t>TOTAL</a:t>
                      </a:r>
                      <a:endParaRPr lang="fr-FR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418856744"/>
                  </a:ext>
                </a:extLst>
              </a:tr>
              <a:tr h="0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  <a:latin typeface="+mn-lt"/>
                        </a:rPr>
                        <a:t>Préparation</a:t>
                      </a:r>
                      <a:endParaRPr lang="fr-FR" sz="14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  <a:latin typeface="+mn-lt"/>
                        </a:rPr>
                        <a:t>Crédits d’études </a:t>
                      </a:r>
                      <a:endParaRPr lang="fr-FR" sz="14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  <a:latin typeface="+mn-lt"/>
                        </a:rPr>
                        <a:t> </a:t>
                      </a:r>
                      <a:endParaRPr lang="fr-FR" sz="14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  <a:latin typeface="+mn-lt"/>
                        </a:rPr>
                        <a:t> </a:t>
                      </a:r>
                      <a:endParaRPr lang="fr-FR" sz="14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  <a:latin typeface="+mn-lt"/>
                        </a:rPr>
                        <a:t> </a:t>
                      </a:r>
                      <a:endParaRPr lang="fr-FR" sz="14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  <a:latin typeface="+mn-lt"/>
                        </a:rPr>
                        <a:t> </a:t>
                      </a:r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  <a:latin typeface="+mn-lt"/>
                        </a:rPr>
                        <a:t> </a:t>
                      </a:r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  <a:latin typeface="+mn-lt"/>
                        </a:rPr>
                        <a:t> </a:t>
                      </a:r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  <a:latin typeface="+mn-lt"/>
                        </a:rPr>
                        <a:t> </a:t>
                      </a:r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  <a:latin typeface="+mn-lt"/>
                        </a:rPr>
                        <a:t> </a:t>
                      </a:r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  <a:latin typeface="+mn-lt"/>
                        </a:rPr>
                        <a:t> </a:t>
                      </a:r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  <a:latin typeface="+mn-lt"/>
                        </a:rPr>
                        <a:t>0,0</a:t>
                      </a:r>
                      <a:endParaRPr lang="fr-FR" sz="14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17779755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  <a:latin typeface="+mn-lt"/>
                        </a:rPr>
                        <a:t>Travaux préalables</a:t>
                      </a:r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  <a:latin typeface="+mn-lt"/>
                        </a:rPr>
                        <a:t> </a:t>
                      </a:r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  <a:latin typeface="+mn-lt"/>
                        </a:rPr>
                        <a:t> </a:t>
                      </a:r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  <a:latin typeface="+mn-lt"/>
                        </a:rPr>
                        <a:t> </a:t>
                      </a:r>
                      <a:endParaRPr lang="fr-FR" sz="14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  <a:latin typeface="+mn-lt"/>
                        </a:rPr>
                        <a:t> </a:t>
                      </a:r>
                      <a:endParaRPr lang="fr-FR" sz="14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  <a:latin typeface="+mn-lt"/>
                        </a:rPr>
                        <a:t> </a:t>
                      </a:r>
                      <a:endParaRPr lang="fr-FR" sz="14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  <a:latin typeface="+mn-lt"/>
                        </a:rPr>
                        <a:t> </a:t>
                      </a:r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  <a:latin typeface="+mn-lt"/>
                        </a:rPr>
                        <a:t> </a:t>
                      </a:r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  <a:latin typeface="+mn-lt"/>
                        </a:rPr>
                        <a:t> </a:t>
                      </a:r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  <a:latin typeface="+mn-lt"/>
                        </a:rPr>
                        <a:t> </a:t>
                      </a:r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  <a:latin typeface="+mn-lt"/>
                        </a:rPr>
                        <a:t>0,0</a:t>
                      </a:r>
                      <a:endParaRPr lang="fr-FR" sz="14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130039927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  <a:latin typeface="+mn-lt"/>
                        </a:rPr>
                        <a:t>AMO</a:t>
                      </a:r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  <a:latin typeface="+mn-lt"/>
                        </a:rPr>
                        <a:t> </a:t>
                      </a:r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  <a:latin typeface="+mn-lt"/>
                        </a:rPr>
                        <a:t> </a:t>
                      </a:r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  <a:latin typeface="+mn-lt"/>
                        </a:rPr>
                        <a:t> </a:t>
                      </a:r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  <a:latin typeface="+mn-lt"/>
                        </a:rPr>
                        <a:t> </a:t>
                      </a:r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  <a:latin typeface="+mn-lt"/>
                        </a:rPr>
                        <a:t> </a:t>
                      </a:r>
                      <a:endParaRPr lang="fr-FR" sz="14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  <a:latin typeface="+mn-lt"/>
                        </a:rPr>
                        <a:t> </a:t>
                      </a:r>
                      <a:endParaRPr lang="fr-FR" sz="14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  <a:latin typeface="+mn-lt"/>
                        </a:rPr>
                        <a:t> </a:t>
                      </a:r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  <a:latin typeface="+mn-lt"/>
                        </a:rPr>
                        <a:t> </a:t>
                      </a:r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  <a:latin typeface="+mn-lt"/>
                        </a:rPr>
                        <a:t> </a:t>
                      </a:r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  <a:latin typeface="+mn-lt"/>
                        </a:rPr>
                        <a:t>0,0</a:t>
                      </a:r>
                      <a:endParaRPr lang="fr-FR" sz="14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55926534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  <a:latin typeface="+mn-lt"/>
                        </a:rPr>
                        <a:t>MOP</a:t>
                      </a:r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  <a:latin typeface="+mn-lt"/>
                        </a:rPr>
                        <a:t> </a:t>
                      </a:r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  <a:latin typeface="+mn-lt"/>
                        </a:rPr>
                        <a:t> </a:t>
                      </a:r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  <a:latin typeface="+mn-lt"/>
                        </a:rPr>
                        <a:t> </a:t>
                      </a:r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  <a:latin typeface="+mn-lt"/>
                        </a:rPr>
                        <a:t> </a:t>
                      </a:r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  <a:latin typeface="+mn-lt"/>
                        </a:rPr>
                        <a:t> </a:t>
                      </a:r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  <a:latin typeface="+mn-lt"/>
                        </a:rPr>
                        <a:t> </a:t>
                      </a:r>
                      <a:endParaRPr lang="fr-FR" sz="14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  <a:latin typeface="+mn-lt"/>
                        </a:rPr>
                        <a:t> </a:t>
                      </a:r>
                      <a:endParaRPr lang="fr-FR" sz="14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  <a:latin typeface="+mn-lt"/>
                        </a:rPr>
                        <a:t> </a:t>
                      </a:r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  <a:latin typeface="+mn-lt"/>
                        </a:rPr>
                        <a:t> </a:t>
                      </a:r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  <a:latin typeface="+mn-lt"/>
                        </a:rPr>
                        <a:t>0,0</a:t>
                      </a:r>
                      <a:endParaRPr lang="fr-FR" sz="14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2387065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  <a:latin typeface="+mn-lt"/>
                        </a:rPr>
                        <a:t>Réalisation</a:t>
                      </a:r>
                      <a:endParaRPr lang="fr-FR" sz="14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  <a:latin typeface="+mn-lt"/>
                        </a:rPr>
                        <a:t>Travaux/MGS</a:t>
                      </a:r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  <a:latin typeface="+mn-lt"/>
                        </a:rPr>
                        <a:t> </a:t>
                      </a:r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  <a:latin typeface="+mn-lt"/>
                        </a:rPr>
                        <a:t> </a:t>
                      </a:r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  <a:latin typeface="+mn-lt"/>
                        </a:rPr>
                        <a:t> </a:t>
                      </a:r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  <a:latin typeface="+mn-lt"/>
                        </a:rPr>
                        <a:t> </a:t>
                      </a:r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  <a:latin typeface="+mn-lt"/>
                        </a:rPr>
                        <a:t> </a:t>
                      </a:r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  <a:latin typeface="+mn-lt"/>
                        </a:rPr>
                        <a:t> </a:t>
                      </a:r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  <a:latin typeface="+mn-lt"/>
                        </a:rPr>
                        <a:t> </a:t>
                      </a:r>
                      <a:endParaRPr lang="fr-FR" sz="14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  <a:latin typeface="+mn-lt"/>
                        </a:rPr>
                        <a:t> </a:t>
                      </a:r>
                      <a:endParaRPr lang="fr-FR" sz="14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  <a:latin typeface="+mn-lt"/>
                        </a:rPr>
                        <a:t> </a:t>
                      </a:r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  <a:latin typeface="+mn-lt"/>
                        </a:rPr>
                        <a:t>0,0</a:t>
                      </a:r>
                      <a:endParaRPr lang="fr-FR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3850828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endParaRPr lang="fr-FR" sz="14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Total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u="none" strike="noStrike" dirty="0" smtClean="0">
                          <a:effectLst/>
                          <a:latin typeface="+mn-lt"/>
                        </a:rPr>
                        <a:t>0,0</a:t>
                      </a:r>
                      <a:endParaRPr lang="fr-FR" sz="1400" b="1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1448036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endParaRPr lang="fr-FR" sz="14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Risques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0,0</a:t>
                      </a:r>
                      <a:endParaRPr lang="fr-FR" sz="14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595455198"/>
                  </a:ext>
                </a:extLst>
              </a:tr>
            </a:tbl>
          </a:graphicData>
        </a:graphic>
      </p:graphicFrame>
      <p:graphicFrame>
        <p:nvGraphicFramePr>
          <p:cNvPr id="8" name="Tableau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3246939"/>
              </p:ext>
            </p:extLst>
          </p:nvPr>
        </p:nvGraphicFramePr>
        <p:xfrm>
          <a:off x="373063" y="4147469"/>
          <a:ext cx="11427820" cy="1920240"/>
        </p:xfrm>
        <a:graphic>
          <a:graphicData uri="http://schemas.openxmlformats.org/drawingml/2006/table">
            <a:tbl>
              <a:tblPr firstRow="1" firstCol="1" lastCol="1" bandRow="1">
                <a:tableStyleId>{93296810-A885-4BE3-A3E7-6D5BEEA58F35}</a:tableStyleId>
              </a:tblPr>
              <a:tblGrid>
                <a:gridCol w="1150937">
                  <a:extLst>
                    <a:ext uri="{9D8B030D-6E8A-4147-A177-3AD203B41FA5}">
                      <a16:colId xmlns:a16="http://schemas.microsoft.com/office/drawing/2014/main" val="4231161829"/>
                    </a:ext>
                  </a:extLst>
                </a:gridCol>
                <a:gridCol w="1202267">
                  <a:extLst>
                    <a:ext uri="{9D8B030D-6E8A-4147-A177-3AD203B41FA5}">
                      <a16:colId xmlns:a16="http://schemas.microsoft.com/office/drawing/2014/main" val="2188258564"/>
                    </a:ext>
                  </a:extLst>
                </a:gridCol>
                <a:gridCol w="863816">
                  <a:extLst>
                    <a:ext uri="{9D8B030D-6E8A-4147-A177-3AD203B41FA5}">
                      <a16:colId xmlns:a16="http://schemas.microsoft.com/office/drawing/2014/main" val="1969556615"/>
                    </a:ext>
                  </a:extLst>
                </a:gridCol>
                <a:gridCol w="821080">
                  <a:extLst>
                    <a:ext uri="{9D8B030D-6E8A-4147-A177-3AD203B41FA5}">
                      <a16:colId xmlns:a16="http://schemas.microsoft.com/office/drawing/2014/main" val="973688008"/>
                    </a:ext>
                  </a:extLst>
                </a:gridCol>
                <a:gridCol w="821080">
                  <a:extLst>
                    <a:ext uri="{9D8B030D-6E8A-4147-A177-3AD203B41FA5}">
                      <a16:colId xmlns:a16="http://schemas.microsoft.com/office/drawing/2014/main" val="2721018971"/>
                    </a:ext>
                  </a:extLst>
                </a:gridCol>
                <a:gridCol w="821080">
                  <a:extLst>
                    <a:ext uri="{9D8B030D-6E8A-4147-A177-3AD203B41FA5}">
                      <a16:colId xmlns:a16="http://schemas.microsoft.com/office/drawing/2014/main" val="3045828090"/>
                    </a:ext>
                  </a:extLst>
                </a:gridCol>
                <a:gridCol w="821080">
                  <a:extLst>
                    <a:ext uri="{9D8B030D-6E8A-4147-A177-3AD203B41FA5}">
                      <a16:colId xmlns:a16="http://schemas.microsoft.com/office/drawing/2014/main" val="1687611629"/>
                    </a:ext>
                  </a:extLst>
                </a:gridCol>
                <a:gridCol w="821080">
                  <a:extLst>
                    <a:ext uri="{9D8B030D-6E8A-4147-A177-3AD203B41FA5}">
                      <a16:colId xmlns:a16="http://schemas.microsoft.com/office/drawing/2014/main" val="3333978141"/>
                    </a:ext>
                  </a:extLst>
                </a:gridCol>
                <a:gridCol w="821080">
                  <a:extLst>
                    <a:ext uri="{9D8B030D-6E8A-4147-A177-3AD203B41FA5}">
                      <a16:colId xmlns:a16="http://schemas.microsoft.com/office/drawing/2014/main" val="3247891860"/>
                    </a:ext>
                  </a:extLst>
                </a:gridCol>
                <a:gridCol w="821080">
                  <a:extLst>
                    <a:ext uri="{9D8B030D-6E8A-4147-A177-3AD203B41FA5}">
                      <a16:colId xmlns:a16="http://schemas.microsoft.com/office/drawing/2014/main" val="2020454258"/>
                    </a:ext>
                  </a:extLst>
                </a:gridCol>
                <a:gridCol w="821080">
                  <a:extLst>
                    <a:ext uri="{9D8B030D-6E8A-4147-A177-3AD203B41FA5}">
                      <a16:colId xmlns:a16="http://schemas.microsoft.com/office/drawing/2014/main" val="2190837962"/>
                    </a:ext>
                  </a:extLst>
                </a:gridCol>
                <a:gridCol w="821080">
                  <a:extLst>
                    <a:ext uri="{9D8B030D-6E8A-4147-A177-3AD203B41FA5}">
                      <a16:colId xmlns:a16="http://schemas.microsoft.com/office/drawing/2014/main" val="2595708925"/>
                    </a:ext>
                  </a:extLst>
                </a:gridCol>
                <a:gridCol w="821080">
                  <a:extLst>
                    <a:ext uri="{9D8B030D-6E8A-4147-A177-3AD203B41FA5}">
                      <a16:colId xmlns:a16="http://schemas.microsoft.com/office/drawing/2014/main" val="2598333812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 smtClean="0">
                          <a:effectLst/>
                        </a:rPr>
                        <a:t>k€ </a:t>
                      </a:r>
                      <a:r>
                        <a:rPr lang="fr-FR" sz="1400" u="none" strike="noStrike" dirty="0">
                          <a:effectLst/>
                        </a:rPr>
                        <a:t>courants</a:t>
                      </a:r>
                      <a:endParaRPr lang="fr-FR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 smtClean="0">
                          <a:effectLst/>
                        </a:rPr>
                        <a:t>2026</a:t>
                      </a:r>
                      <a:endParaRPr lang="fr-FR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 smtClean="0">
                          <a:effectLst/>
                        </a:rPr>
                        <a:t>2027</a:t>
                      </a:r>
                      <a:endParaRPr lang="fr-FR" sz="14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 smtClean="0">
                          <a:effectLst/>
                        </a:rPr>
                        <a:t>2028</a:t>
                      </a:r>
                      <a:endParaRPr lang="fr-FR" sz="14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 smtClean="0">
                          <a:effectLst/>
                        </a:rPr>
                        <a:t>2029</a:t>
                      </a:r>
                      <a:endParaRPr lang="fr-FR" sz="14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 smtClean="0">
                          <a:effectLst/>
                        </a:rPr>
                        <a:t>2030</a:t>
                      </a:r>
                      <a:endParaRPr lang="fr-FR" sz="14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 smtClean="0">
                          <a:effectLst/>
                        </a:rPr>
                        <a:t>2031</a:t>
                      </a:r>
                      <a:endParaRPr lang="fr-FR" sz="14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 smtClean="0">
                          <a:effectLst/>
                        </a:rPr>
                        <a:t>2032</a:t>
                      </a:r>
                      <a:endParaRPr lang="fr-FR" sz="14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 smtClean="0">
                          <a:effectLst/>
                        </a:rPr>
                        <a:t>2033</a:t>
                      </a:r>
                      <a:endParaRPr lang="fr-FR" sz="14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 smtClean="0">
                          <a:effectLst/>
                        </a:rPr>
                        <a:t>2034</a:t>
                      </a:r>
                      <a:endParaRPr lang="fr-FR" sz="14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 smtClean="0">
                          <a:effectLst/>
                        </a:rPr>
                        <a:t>2035</a:t>
                      </a:r>
                      <a:endParaRPr lang="fr-FR" sz="14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TOTAL</a:t>
                      </a:r>
                      <a:endParaRPr lang="fr-FR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418856744"/>
                  </a:ext>
                </a:extLst>
              </a:tr>
              <a:tr h="0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Préparation</a:t>
                      </a:r>
                      <a:endParaRPr lang="fr-FR" sz="14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</a:rPr>
                        <a:t>Crédits d’études </a:t>
                      </a:r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 </a:t>
                      </a:r>
                      <a:endParaRPr lang="fr-FR" sz="14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 </a:t>
                      </a:r>
                      <a:endParaRPr lang="fr-FR" sz="14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 </a:t>
                      </a:r>
                      <a:endParaRPr lang="fr-FR" sz="14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</a:rPr>
                        <a:t> </a:t>
                      </a:r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</a:rPr>
                        <a:t> </a:t>
                      </a:r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</a:rPr>
                        <a:t> </a:t>
                      </a:r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</a:rPr>
                        <a:t> </a:t>
                      </a:r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</a:rPr>
                        <a:t> </a:t>
                      </a:r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</a:rPr>
                        <a:t> </a:t>
                      </a:r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</a:rPr>
                        <a:t>0,0</a:t>
                      </a:r>
                      <a:endParaRPr lang="fr-FR" sz="14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17779755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</a:rPr>
                        <a:t>Travaux préalables</a:t>
                      </a:r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</a:rPr>
                        <a:t> </a:t>
                      </a:r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</a:rPr>
                        <a:t> </a:t>
                      </a:r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 </a:t>
                      </a:r>
                      <a:endParaRPr lang="fr-FR" sz="14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</a:rPr>
                        <a:t> </a:t>
                      </a:r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 </a:t>
                      </a:r>
                      <a:endParaRPr lang="fr-FR" sz="14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 </a:t>
                      </a:r>
                      <a:endParaRPr lang="fr-FR" sz="14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</a:rPr>
                        <a:t> </a:t>
                      </a:r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</a:rPr>
                        <a:t> </a:t>
                      </a:r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</a:rPr>
                        <a:t> </a:t>
                      </a:r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</a:rPr>
                        <a:t>0,0</a:t>
                      </a:r>
                      <a:endParaRPr lang="fr-FR" sz="14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130039927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</a:rPr>
                        <a:t>AMO</a:t>
                      </a:r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</a:rPr>
                        <a:t> </a:t>
                      </a:r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</a:rPr>
                        <a:t> </a:t>
                      </a:r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</a:rPr>
                        <a:t> </a:t>
                      </a:r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</a:rPr>
                        <a:t> </a:t>
                      </a:r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</a:rPr>
                        <a:t> </a:t>
                      </a:r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</a:rPr>
                        <a:t> </a:t>
                      </a:r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 </a:t>
                      </a:r>
                      <a:endParaRPr lang="fr-FR" sz="14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</a:rPr>
                        <a:t> </a:t>
                      </a:r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</a:rPr>
                        <a:t> </a:t>
                      </a:r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</a:rPr>
                        <a:t>0,0</a:t>
                      </a:r>
                      <a:endParaRPr lang="fr-FR" sz="14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55926534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MOP</a:t>
                      </a:r>
                      <a:endParaRPr lang="fr-FR" sz="14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</a:rPr>
                        <a:t> </a:t>
                      </a:r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</a:rPr>
                        <a:t> </a:t>
                      </a:r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</a:rPr>
                        <a:t> </a:t>
                      </a:r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</a:rPr>
                        <a:t> </a:t>
                      </a:r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</a:rPr>
                        <a:t> </a:t>
                      </a:r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</a:rPr>
                        <a:t> </a:t>
                      </a:r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</a:rPr>
                        <a:t> </a:t>
                      </a:r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 </a:t>
                      </a:r>
                      <a:endParaRPr lang="fr-FR" sz="14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</a:rPr>
                        <a:t> </a:t>
                      </a:r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</a:rPr>
                        <a:t>0,0</a:t>
                      </a:r>
                      <a:endParaRPr lang="fr-FR" sz="14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2387065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Réalisation</a:t>
                      </a:r>
                      <a:endParaRPr lang="fr-FR" sz="14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Travaux/MGS</a:t>
                      </a:r>
                      <a:endParaRPr lang="fr-FR" sz="14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 </a:t>
                      </a:r>
                      <a:endParaRPr lang="fr-FR" sz="14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</a:rPr>
                        <a:t> </a:t>
                      </a:r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</a:rPr>
                        <a:t> </a:t>
                      </a:r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</a:rPr>
                        <a:t> </a:t>
                      </a:r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 </a:t>
                      </a:r>
                      <a:endParaRPr lang="fr-FR" sz="14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</a:rPr>
                        <a:t> </a:t>
                      </a:r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</a:rPr>
                        <a:t> </a:t>
                      </a:r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</a:rPr>
                        <a:t> </a:t>
                      </a:r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</a:rPr>
                        <a:t> </a:t>
                      </a:r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0,0</a:t>
                      </a:r>
                      <a:endParaRPr lang="fr-FR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3850828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endParaRPr lang="fr-FR" sz="14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Total</a:t>
                      </a:r>
                      <a:endParaRPr lang="fr-FR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u="none" strike="noStrike" dirty="0" smtClean="0">
                          <a:effectLst/>
                          <a:latin typeface="+mn-lt"/>
                        </a:rPr>
                        <a:t>0,0</a:t>
                      </a:r>
                      <a:endParaRPr lang="fr-FR" sz="1400" b="1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3681584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Risques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0,0</a:t>
                      </a:r>
                      <a:endParaRPr lang="fr-FR" sz="14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3247327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6137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ZoneTexte 9"/>
          <p:cNvSpPr txBox="1"/>
          <p:nvPr/>
        </p:nvSpPr>
        <p:spPr>
          <a:xfrm>
            <a:off x="164428" y="1039186"/>
            <a:ext cx="11880000" cy="54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2"/>
            </a:solidFill>
          </a:ln>
        </p:spPr>
        <p:txBody>
          <a:bodyPr wrap="square" numCol="1" rtlCol="0" anchor="t">
            <a:noAutofit/>
          </a:bodyPr>
          <a:lstStyle/>
          <a:p>
            <a:pPr marL="180000">
              <a:lnSpc>
                <a:spcPts val="1000"/>
              </a:lnSpc>
            </a:pPr>
            <a:endParaRPr lang="fr-FR" sz="1600" b="1" dirty="0" smtClean="0">
              <a:ln w="0"/>
            </a:endParaRP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6C0070DB-476C-40C5-B1F1-C78498995173}"/>
              </a:ext>
            </a:extLst>
          </p:cNvPr>
          <p:cNvSpPr/>
          <p:nvPr/>
        </p:nvSpPr>
        <p:spPr>
          <a:xfrm>
            <a:off x="6196405" y="470619"/>
            <a:ext cx="5995595" cy="352960"/>
          </a:xfrm>
          <a:custGeom>
            <a:avLst/>
            <a:gdLst>
              <a:gd name="connsiteX0" fmla="*/ 0 w 6120000"/>
              <a:gd name="connsiteY0" fmla="*/ 0 h 540000"/>
              <a:gd name="connsiteX1" fmla="*/ 6120000 w 6120000"/>
              <a:gd name="connsiteY1" fmla="*/ 0 h 540000"/>
              <a:gd name="connsiteX2" fmla="*/ 6120000 w 6120000"/>
              <a:gd name="connsiteY2" fmla="*/ 540000 h 540000"/>
              <a:gd name="connsiteX3" fmla="*/ 0 w 6120000"/>
              <a:gd name="connsiteY3" fmla="*/ 540000 h 540000"/>
              <a:gd name="connsiteX4" fmla="*/ 0 w 6120000"/>
              <a:gd name="connsiteY4" fmla="*/ 0 h 540000"/>
              <a:gd name="connsiteX0" fmla="*/ 372979 w 6120000"/>
              <a:gd name="connsiteY0" fmla="*/ 0 h 552032"/>
              <a:gd name="connsiteX1" fmla="*/ 6120000 w 6120000"/>
              <a:gd name="connsiteY1" fmla="*/ 12032 h 552032"/>
              <a:gd name="connsiteX2" fmla="*/ 6120000 w 6120000"/>
              <a:gd name="connsiteY2" fmla="*/ 552032 h 552032"/>
              <a:gd name="connsiteX3" fmla="*/ 0 w 6120000"/>
              <a:gd name="connsiteY3" fmla="*/ 552032 h 552032"/>
              <a:gd name="connsiteX4" fmla="*/ 372979 w 6120000"/>
              <a:gd name="connsiteY4" fmla="*/ 0 h 552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20000" h="552032">
                <a:moveTo>
                  <a:pt x="372979" y="0"/>
                </a:moveTo>
                <a:lnTo>
                  <a:pt x="6120000" y="12032"/>
                </a:lnTo>
                <a:lnTo>
                  <a:pt x="6120000" y="552032"/>
                </a:lnTo>
                <a:lnTo>
                  <a:pt x="0" y="552032"/>
                </a:lnTo>
                <a:lnTo>
                  <a:pt x="372979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26E471B-035B-431A-ADC5-0E9C1981D0DC}"/>
              </a:ext>
            </a:extLst>
          </p:cNvPr>
          <p:cNvSpPr txBox="1"/>
          <p:nvPr/>
        </p:nvSpPr>
        <p:spPr>
          <a:xfrm>
            <a:off x="6572922" y="485025"/>
            <a:ext cx="54480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600" b="1" dirty="0" smtClean="0">
                <a:solidFill>
                  <a:schemeClr val="bg1"/>
                </a:solidFill>
                <a:latin typeface="Marianne"/>
              </a:rPr>
              <a:t>Analyse</a:t>
            </a:r>
            <a:endParaRPr lang="fr-FR" sz="1600" b="1" dirty="0">
              <a:solidFill>
                <a:schemeClr val="bg1"/>
              </a:solidFill>
              <a:latin typeface="Marianne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294967295"/>
          </p:nvPr>
        </p:nvSpPr>
        <p:spPr>
          <a:xfrm>
            <a:off x="11231876" y="6439186"/>
            <a:ext cx="569007" cy="365125"/>
          </a:xfrm>
        </p:spPr>
        <p:txBody>
          <a:bodyPr/>
          <a:lstStyle/>
          <a:p>
            <a:fld id="{62020538-C579-4E3D-ACA9-2DAFD688F1FE}" type="slidenum">
              <a:rPr lang="fr-FR" smtClean="0"/>
              <a:pPr/>
              <a:t>18</a:t>
            </a:fld>
            <a:endParaRPr lang="fr-FR" dirty="0"/>
          </a:p>
        </p:txBody>
      </p:sp>
      <p:graphicFrame>
        <p:nvGraphicFramePr>
          <p:cNvPr id="9" name="Tableau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7890309"/>
              </p:ext>
            </p:extLst>
          </p:nvPr>
        </p:nvGraphicFramePr>
        <p:xfrm>
          <a:off x="358075" y="1285349"/>
          <a:ext cx="11278868" cy="49382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48754">
                  <a:extLst>
                    <a:ext uri="{9D8B030D-6E8A-4147-A177-3AD203B41FA5}">
                      <a16:colId xmlns:a16="http://schemas.microsoft.com/office/drawing/2014/main" val="2946197667"/>
                    </a:ext>
                  </a:extLst>
                </a:gridCol>
                <a:gridCol w="8730114">
                  <a:extLst>
                    <a:ext uri="{9D8B030D-6E8A-4147-A177-3AD203B41FA5}">
                      <a16:colId xmlns:a16="http://schemas.microsoft.com/office/drawing/2014/main" val="2305650402"/>
                    </a:ext>
                  </a:extLst>
                </a:gridCol>
              </a:tblGrid>
              <a:tr h="766073"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Thématique</a:t>
                      </a:r>
                      <a:endParaRPr lang="fr-FR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Juste besoin</a:t>
                      </a:r>
                      <a:endParaRPr lang="fr-FR" sz="1600" i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10567516"/>
                  </a:ext>
                </a:extLst>
              </a:tr>
              <a:tr h="96376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1" kern="1200" dirty="0" smtClean="0"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EX : Capacité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600" i="1" kern="1200" dirty="0" smtClean="0"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anchor="ctr">
                    <a:lnB w="12700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4518395"/>
                  </a:ext>
                </a:extLst>
              </a:tr>
              <a:tr h="56628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1" kern="1200" dirty="0" smtClean="0"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EX : Douches/sanitaires</a:t>
                      </a:r>
                      <a:endParaRPr lang="fr-FR" sz="1600" i="1" kern="1200" dirty="0"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600" i="1" kern="1200" dirty="0"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anchor="ctr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9835996"/>
                  </a:ext>
                </a:extLst>
              </a:tr>
              <a:tr h="56628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600" i="1" kern="1200" dirty="0"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600" i="1" kern="1200" dirty="0"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>
                    <a:lnT w="12700" cmpd="sng">
                      <a:noFill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227519036"/>
                  </a:ext>
                </a:extLst>
              </a:tr>
              <a:tr h="691938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600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768000"/>
                  </a:ext>
                </a:extLst>
              </a:tr>
              <a:tr h="691938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7213644"/>
                  </a:ext>
                </a:extLst>
              </a:tr>
              <a:tr h="691938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0357091"/>
                  </a:ext>
                </a:extLst>
              </a:tr>
            </a:tbl>
          </a:graphicData>
        </a:graphic>
      </p:graphicFrame>
      <p:sp>
        <p:nvSpPr>
          <p:cNvPr id="11" name="ZoneTexte 10"/>
          <p:cNvSpPr txBox="1"/>
          <p:nvPr/>
        </p:nvSpPr>
        <p:spPr>
          <a:xfrm>
            <a:off x="277149" y="877603"/>
            <a:ext cx="3880965" cy="323165"/>
          </a:xfrm>
          <a:prstGeom prst="rect">
            <a:avLst/>
          </a:prstGeom>
          <a:solidFill>
            <a:schemeClr val="bg1"/>
          </a:solidFill>
        </p:spPr>
        <p:txBody>
          <a:bodyPr wrap="square" bIns="0" rtlCol="0">
            <a:spAutoFit/>
          </a:bodyPr>
          <a:lstStyle/>
          <a:p>
            <a:r>
              <a:rPr lang="fr-FR" b="1" dirty="0" smtClean="0">
                <a:solidFill>
                  <a:schemeClr val="tx2">
                    <a:lumMod val="75000"/>
                  </a:schemeClr>
                </a:solidFill>
                <a:latin typeface="Marianne" panose="02000000000000000000" pitchFamily="50" charset="0"/>
              </a:rPr>
              <a:t>Solution 1 – synthèse des besoins</a:t>
            </a:r>
            <a:endParaRPr lang="fr-FR" sz="1800" b="1" dirty="0">
              <a:solidFill>
                <a:schemeClr val="tx2">
                  <a:lumMod val="75000"/>
                </a:schemeClr>
              </a:solidFill>
              <a:latin typeface="Marianne" panose="020000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0377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C0070DB-476C-40C5-B1F1-C78498995173}"/>
              </a:ext>
            </a:extLst>
          </p:cNvPr>
          <p:cNvSpPr/>
          <p:nvPr/>
        </p:nvSpPr>
        <p:spPr>
          <a:xfrm>
            <a:off x="6196405" y="470619"/>
            <a:ext cx="5995595" cy="352960"/>
          </a:xfrm>
          <a:custGeom>
            <a:avLst/>
            <a:gdLst>
              <a:gd name="connsiteX0" fmla="*/ 0 w 6120000"/>
              <a:gd name="connsiteY0" fmla="*/ 0 h 540000"/>
              <a:gd name="connsiteX1" fmla="*/ 6120000 w 6120000"/>
              <a:gd name="connsiteY1" fmla="*/ 0 h 540000"/>
              <a:gd name="connsiteX2" fmla="*/ 6120000 w 6120000"/>
              <a:gd name="connsiteY2" fmla="*/ 540000 h 540000"/>
              <a:gd name="connsiteX3" fmla="*/ 0 w 6120000"/>
              <a:gd name="connsiteY3" fmla="*/ 540000 h 540000"/>
              <a:gd name="connsiteX4" fmla="*/ 0 w 6120000"/>
              <a:gd name="connsiteY4" fmla="*/ 0 h 540000"/>
              <a:gd name="connsiteX0" fmla="*/ 372979 w 6120000"/>
              <a:gd name="connsiteY0" fmla="*/ 0 h 552032"/>
              <a:gd name="connsiteX1" fmla="*/ 6120000 w 6120000"/>
              <a:gd name="connsiteY1" fmla="*/ 12032 h 552032"/>
              <a:gd name="connsiteX2" fmla="*/ 6120000 w 6120000"/>
              <a:gd name="connsiteY2" fmla="*/ 552032 h 552032"/>
              <a:gd name="connsiteX3" fmla="*/ 0 w 6120000"/>
              <a:gd name="connsiteY3" fmla="*/ 552032 h 552032"/>
              <a:gd name="connsiteX4" fmla="*/ 372979 w 6120000"/>
              <a:gd name="connsiteY4" fmla="*/ 0 h 552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20000" h="552032">
                <a:moveTo>
                  <a:pt x="372979" y="0"/>
                </a:moveTo>
                <a:lnTo>
                  <a:pt x="6120000" y="12032"/>
                </a:lnTo>
                <a:lnTo>
                  <a:pt x="6120000" y="552032"/>
                </a:lnTo>
                <a:lnTo>
                  <a:pt x="0" y="552032"/>
                </a:lnTo>
                <a:lnTo>
                  <a:pt x="372979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26E471B-035B-431A-ADC5-0E9C1981D0DC}"/>
              </a:ext>
            </a:extLst>
          </p:cNvPr>
          <p:cNvSpPr txBox="1"/>
          <p:nvPr/>
        </p:nvSpPr>
        <p:spPr>
          <a:xfrm>
            <a:off x="6572922" y="485025"/>
            <a:ext cx="54715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600" b="1" dirty="0">
                <a:solidFill>
                  <a:schemeClr val="bg1"/>
                </a:solidFill>
                <a:latin typeface="Marianne"/>
              </a:rPr>
              <a:t>A</a:t>
            </a:r>
            <a:r>
              <a:rPr lang="fr-FR" sz="1600" b="1" dirty="0" smtClean="0">
                <a:solidFill>
                  <a:schemeClr val="bg1"/>
                </a:solidFill>
                <a:latin typeface="Marianne"/>
              </a:rPr>
              <a:t>nalyse</a:t>
            </a:r>
            <a:endParaRPr lang="fr-FR" sz="1600" b="1" dirty="0">
              <a:solidFill>
                <a:schemeClr val="bg1"/>
              </a:solidFill>
              <a:latin typeface="Marianne"/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164428" y="1039186"/>
            <a:ext cx="11880000" cy="54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2"/>
            </a:solidFill>
          </a:ln>
        </p:spPr>
        <p:txBody>
          <a:bodyPr wrap="square" numCol="1" rtlCol="0" anchor="t">
            <a:noAutofit/>
          </a:bodyPr>
          <a:lstStyle/>
          <a:p>
            <a:pPr marL="180000">
              <a:lnSpc>
                <a:spcPts val="1000"/>
              </a:lnSpc>
            </a:pPr>
            <a:endParaRPr lang="fr-FR" sz="1600" b="1" dirty="0" smtClean="0">
              <a:ln w="0"/>
            </a:endParaRPr>
          </a:p>
        </p:txBody>
      </p:sp>
      <p:sp>
        <p:nvSpPr>
          <p:cNvPr id="13" name="ZoneTexte 12"/>
          <p:cNvSpPr txBox="1"/>
          <p:nvPr/>
        </p:nvSpPr>
        <p:spPr>
          <a:xfrm>
            <a:off x="277149" y="877603"/>
            <a:ext cx="3134918" cy="323165"/>
          </a:xfrm>
          <a:prstGeom prst="rect">
            <a:avLst/>
          </a:prstGeom>
          <a:solidFill>
            <a:schemeClr val="bg1"/>
          </a:solidFill>
        </p:spPr>
        <p:txBody>
          <a:bodyPr wrap="square" bIns="0" rtlCol="0">
            <a:spAutoFit/>
          </a:bodyPr>
          <a:lstStyle/>
          <a:p>
            <a:r>
              <a:rPr lang="fr-FR" b="1" dirty="0" smtClean="0">
                <a:solidFill>
                  <a:schemeClr val="tx2">
                    <a:lumMod val="75000"/>
                  </a:schemeClr>
                </a:solidFill>
                <a:latin typeface="Marianne" panose="02000000000000000000" pitchFamily="50" charset="0"/>
              </a:rPr>
              <a:t>Coût global des solutions</a:t>
            </a:r>
            <a:endParaRPr lang="fr-FR" sz="1800" b="1" dirty="0">
              <a:solidFill>
                <a:schemeClr val="tx2">
                  <a:lumMod val="75000"/>
                </a:schemeClr>
              </a:solidFill>
              <a:latin typeface="Marianne" panose="02000000000000000000" pitchFamily="50" charset="0"/>
            </a:endParaRP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4294967295"/>
          </p:nvPr>
        </p:nvSpPr>
        <p:spPr>
          <a:xfrm>
            <a:off x="11231876" y="6439186"/>
            <a:ext cx="569007" cy="365125"/>
          </a:xfrm>
        </p:spPr>
        <p:txBody>
          <a:bodyPr/>
          <a:lstStyle/>
          <a:p>
            <a:fld id="{62020538-C579-4E3D-ACA9-2DAFD688F1FE}" type="slidenum">
              <a:rPr lang="fr-FR" smtClean="0"/>
              <a:pPr/>
              <a:t>19</a:t>
            </a:fld>
            <a:endParaRPr lang="fr-FR" dirty="0"/>
          </a:p>
        </p:txBody>
      </p:sp>
      <p:graphicFrame>
        <p:nvGraphicFramePr>
          <p:cNvPr id="6" name="Tableau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6850909"/>
              </p:ext>
            </p:extLst>
          </p:nvPr>
        </p:nvGraphicFramePr>
        <p:xfrm>
          <a:off x="373063" y="2184401"/>
          <a:ext cx="11427820" cy="2228889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3606270">
                  <a:extLst>
                    <a:ext uri="{9D8B030D-6E8A-4147-A177-3AD203B41FA5}">
                      <a16:colId xmlns:a16="http://schemas.microsoft.com/office/drawing/2014/main" val="4153196517"/>
                    </a:ext>
                  </a:extLst>
                </a:gridCol>
                <a:gridCol w="745067">
                  <a:extLst>
                    <a:ext uri="{9D8B030D-6E8A-4147-A177-3AD203B41FA5}">
                      <a16:colId xmlns:a16="http://schemas.microsoft.com/office/drawing/2014/main" val="1079225616"/>
                    </a:ext>
                  </a:extLst>
                </a:gridCol>
                <a:gridCol w="3738559">
                  <a:extLst>
                    <a:ext uri="{9D8B030D-6E8A-4147-A177-3AD203B41FA5}">
                      <a16:colId xmlns:a16="http://schemas.microsoft.com/office/drawing/2014/main" val="3518843760"/>
                    </a:ext>
                  </a:extLst>
                </a:gridCol>
                <a:gridCol w="3337924">
                  <a:extLst>
                    <a:ext uri="{9D8B030D-6E8A-4147-A177-3AD203B41FA5}">
                      <a16:colId xmlns:a16="http://schemas.microsoft.com/office/drawing/2014/main" val="1377930767"/>
                    </a:ext>
                  </a:extLst>
                </a:gridCol>
              </a:tblGrid>
              <a:tr h="319914">
                <a:tc>
                  <a:txBody>
                    <a:bodyPr/>
                    <a:lstStyle/>
                    <a:p>
                      <a:pPr algn="l" fontAlgn="ctr"/>
                      <a:r>
                        <a:rPr lang="fr-FR" sz="1600" u="none" strike="noStrike" dirty="0">
                          <a:effectLst/>
                        </a:rPr>
                        <a:t>Durée de vie des infrastructures retenues</a:t>
                      </a:r>
                      <a:endParaRPr lang="fr-FR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i="1" u="none" strike="noStrike" dirty="0">
                          <a:effectLst/>
                        </a:rPr>
                        <a:t>30 ans </a:t>
                      </a:r>
                      <a:endParaRPr lang="fr-FR" sz="16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u="none" strike="noStrike" dirty="0">
                          <a:effectLst/>
                        </a:rPr>
                        <a:t>Scénario 1</a:t>
                      </a:r>
                      <a:endParaRPr lang="fr-FR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u="none" strike="noStrike" dirty="0">
                          <a:effectLst/>
                        </a:rPr>
                        <a:t>Scénario 2</a:t>
                      </a:r>
                      <a:endParaRPr lang="fr-FR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624735907"/>
                  </a:ext>
                </a:extLst>
              </a:tr>
              <a:tr h="319914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fr-FR" sz="1600" u="none" strike="noStrike">
                          <a:effectLst/>
                        </a:rPr>
                        <a:t>Coûts d’exploitation et de maintenance </a:t>
                      </a:r>
                      <a:endParaRPr lang="fr-FR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u="none" strike="noStrike">
                          <a:effectLst/>
                        </a:rPr>
                        <a:t> </a:t>
                      </a:r>
                      <a:endParaRPr lang="fr-FR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u="none" strike="noStrike">
                          <a:effectLst/>
                        </a:rPr>
                        <a:t> </a:t>
                      </a:r>
                      <a:endParaRPr lang="fr-FR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672302474"/>
                  </a:ext>
                </a:extLst>
              </a:tr>
              <a:tr h="319914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fr-FR" sz="1600" u="none" strike="noStrike" dirty="0">
                          <a:effectLst/>
                        </a:rPr>
                        <a:t>Coûts de gros entretien</a:t>
                      </a:r>
                      <a:endParaRPr lang="fr-FR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u="none" strike="noStrike">
                          <a:effectLst/>
                        </a:rPr>
                        <a:t> </a:t>
                      </a:r>
                      <a:endParaRPr lang="fr-FR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u="none" strike="noStrike">
                          <a:effectLst/>
                        </a:rPr>
                        <a:t> </a:t>
                      </a:r>
                      <a:endParaRPr lang="fr-FR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806849349"/>
                  </a:ext>
                </a:extLst>
              </a:tr>
              <a:tr h="319914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fr-FR" sz="1600" u="none" strike="noStrike" dirty="0">
                          <a:effectLst/>
                        </a:rPr>
                        <a:t>Coûts des fluides (dont l’énergie)</a:t>
                      </a:r>
                      <a:endParaRPr lang="fr-FR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u="none" strike="noStrike">
                          <a:effectLst/>
                        </a:rPr>
                        <a:t> </a:t>
                      </a:r>
                      <a:endParaRPr lang="fr-FR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u="none" strike="noStrike">
                          <a:effectLst/>
                        </a:rPr>
                        <a:t> </a:t>
                      </a:r>
                      <a:endParaRPr lang="fr-FR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858473071"/>
                  </a:ext>
                </a:extLst>
              </a:tr>
              <a:tr h="319914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fr-FR" sz="1600" u="none" strike="noStrike">
                          <a:effectLst/>
                        </a:rPr>
                        <a:t>Coûts de démantèlement </a:t>
                      </a:r>
                      <a:endParaRPr lang="fr-FR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u="none" strike="noStrike">
                          <a:effectLst/>
                        </a:rPr>
                        <a:t> </a:t>
                      </a:r>
                      <a:endParaRPr lang="fr-FR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u="none" strike="noStrike">
                          <a:effectLst/>
                        </a:rPr>
                        <a:t> </a:t>
                      </a:r>
                      <a:endParaRPr lang="fr-FR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231829339"/>
                  </a:ext>
                </a:extLst>
              </a:tr>
              <a:tr h="629319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fr-FR" sz="1600" u="none" strike="noStrike">
                          <a:effectLst/>
                        </a:rPr>
                        <a:t>Coût Global = coûts d’investissement + coûts de possession</a:t>
                      </a:r>
                      <a:endParaRPr lang="fr-FR" sz="1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u="none" strike="noStrike">
                          <a:effectLst/>
                        </a:rPr>
                        <a:t> </a:t>
                      </a:r>
                      <a:endParaRPr lang="fr-FR" sz="1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u="none" strike="noStrike" dirty="0">
                          <a:effectLst/>
                        </a:rPr>
                        <a:t> </a:t>
                      </a:r>
                      <a:endParaRPr lang="fr-FR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7571771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7339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C0070DB-476C-40C5-B1F1-C78498995173}"/>
              </a:ext>
            </a:extLst>
          </p:cNvPr>
          <p:cNvSpPr/>
          <p:nvPr/>
        </p:nvSpPr>
        <p:spPr>
          <a:xfrm>
            <a:off x="6196405" y="470619"/>
            <a:ext cx="5995595" cy="352960"/>
          </a:xfrm>
          <a:custGeom>
            <a:avLst/>
            <a:gdLst>
              <a:gd name="connsiteX0" fmla="*/ 0 w 6120000"/>
              <a:gd name="connsiteY0" fmla="*/ 0 h 540000"/>
              <a:gd name="connsiteX1" fmla="*/ 6120000 w 6120000"/>
              <a:gd name="connsiteY1" fmla="*/ 0 h 540000"/>
              <a:gd name="connsiteX2" fmla="*/ 6120000 w 6120000"/>
              <a:gd name="connsiteY2" fmla="*/ 540000 h 540000"/>
              <a:gd name="connsiteX3" fmla="*/ 0 w 6120000"/>
              <a:gd name="connsiteY3" fmla="*/ 540000 h 540000"/>
              <a:gd name="connsiteX4" fmla="*/ 0 w 6120000"/>
              <a:gd name="connsiteY4" fmla="*/ 0 h 540000"/>
              <a:gd name="connsiteX0" fmla="*/ 372979 w 6120000"/>
              <a:gd name="connsiteY0" fmla="*/ 0 h 552032"/>
              <a:gd name="connsiteX1" fmla="*/ 6120000 w 6120000"/>
              <a:gd name="connsiteY1" fmla="*/ 12032 h 552032"/>
              <a:gd name="connsiteX2" fmla="*/ 6120000 w 6120000"/>
              <a:gd name="connsiteY2" fmla="*/ 552032 h 552032"/>
              <a:gd name="connsiteX3" fmla="*/ 0 w 6120000"/>
              <a:gd name="connsiteY3" fmla="*/ 552032 h 552032"/>
              <a:gd name="connsiteX4" fmla="*/ 372979 w 6120000"/>
              <a:gd name="connsiteY4" fmla="*/ 0 h 552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20000" h="552032">
                <a:moveTo>
                  <a:pt x="372979" y="0"/>
                </a:moveTo>
                <a:lnTo>
                  <a:pt x="6120000" y="12032"/>
                </a:lnTo>
                <a:lnTo>
                  <a:pt x="6120000" y="552032"/>
                </a:lnTo>
                <a:lnTo>
                  <a:pt x="0" y="552032"/>
                </a:lnTo>
                <a:lnTo>
                  <a:pt x="372979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26E471B-035B-431A-ADC5-0E9C1981D0DC}"/>
              </a:ext>
            </a:extLst>
          </p:cNvPr>
          <p:cNvSpPr txBox="1"/>
          <p:nvPr/>
        </p:nvSpPr>
        <p:spPr>
          <a:xfrm>
            <a:off x="6572922" y="485025"/>
            <a:ext cx="55006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600" b="1" dirty="0" smtClean="0">
                <a:solidFill>
                  <a:schemeClr val="bg1"/>
                </a:solidFill>
                <a:latin typeface="Marianne"/>
              </a:rPr>
              <a:t>Sommaire</a:t>
            </a:r>
            <a:endParaRPr lang="fr-FR" sz="1600" b="1" dirty="0">
              <a:solidFill>
                <a:schemeClr val="bg1"/>
              </a:solidFill>
              <a:latin typeface="Marianne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193526" y="1020198"/>
            <a:ext cx="11880000" cy="54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2"/>
            </a:solidFill>
          </a:ln>
        </p:spPr>
        <p:txBody>
          <a:bodyPr wrap="square" numCol="1" rtlCol="0" anchor="t">
            <a:noAutofit/>
          </a:bodyPr>
          <a:lstStyle/>
          <a:p>
            <a:pPr marL="742950" lvl="1" indent="-285750">
              <a:buFont typeface="Arial" panose="020B0604020202020204" pitchFamily="34" charset="0"/>
              <a:buChar char="•"/>
            </a:pPr>
            <a:endParaRPr lang="fr-FR" dirty="0" smtClean="0">
              <a:solidFill>
                <a:srgbClr val="FF0000"/>
              </a:solidFill>
              <a:latin typeface="Marianne" panose="02000000000000000000" pitchFamily="50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fr-FR" dirty="0">
              <a:solidFill>
                <a:srgbClr val="FF0000"/>
              </a:solidFill>
              <a:latin typeface="Marianne" panose="02000000000000000000" pitchFamily="50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fr-FR" dirty="0" smtClean="0">
              <a:solidFill>
                <a:srgbClr val="FF0000"/>
              </a:solidFill>
              <a:latin typeface="Marianne" panose="02000000000000000000" pitchFamily="50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dirty="0" smtClean="0">
                <a:latin typeface="Marianne" panose="02000000000000000000" pitchFamily="50" charset="0"/>
              </a:rPr>
              <a:t>Fiche d’identité de l’opération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dirty="0" smtClean="0">
                <a:latin typeface="Marianne" panose="02000000000000000000" pitchFamily="50" charset="0"/>
              </a:rPr>
              <a:t>Besoins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dirty="0" smtClean="0">
                <a:latin typeface="Marianne" panose="02000000000000000000" pitchFamily="50" charset="0"/>
              </a:rPr>
              <a:t>Implantation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dirty="0" smtClean="0">
                <a:latin typeface="Marianne" panose="02000000000000000000" pitchFamily="50" charset="0"/>
              </a:rPr>
              <a:t>Contraintes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dirty="0" smtClean="0">
                <a:latin typeface="Marianne" panose="02000000000000000000" pitchFamily="50" charset="0"/>
              </a:rPr>
              <a:t>Réponses infrastructure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dirty="0" smtClean="0">
                <a:latin typeface="Marianne" panose="02000000000000000000" pitchFamily="50" charset="0"/>
              </a:rPr>
              <a:t>Analyse</a:t>
            </a:r>
            <a:endParaRPr lang="fr-FR" dirty="0">
              <a:latin typeface="Marianne" panose="02000000000000000000" pitchFamily="50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dirty="0" smtClean="0">
                <a:latin typeface="Marianne" panose="02000000000000000000" pitchFamily="50" charset="0"/>
              </a:rPr>
              <a:t>Prestations intellectuelles</a:t>
            </a:r>
            <a:endParaRPr lang="fr-FR" dirty="0">
              <a:latin typeface="Marianne" panose="02000000000000000000" pitchFamily="50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dirty="0">
                <a:latin typeface="Marianne" panose="02000000000000000000" pitchFamily="50" charset="0"/>
              </a:rPr>
              <a:t>Conclusion</a:t>
            </a:r>
          </a:p>
          <a:p>
            <a:r>
              <a:rPr lang="fr-FR" dirty="0">
                <a:latin typeface="Marianne" panose="02000000000000000000" pitchFamily="50" charset="0"/>
              </a:rPr>
              <a:t> </a:t>
            </a:r>
          </a:p>
          <a:p>
            <a:endParaRPr lang="fr-FR" sz="1600" dirty="0">
              <a:latin typeface="Marianne" panose="02000000000000000000" pitchFamily="50" charset="0"/>
            </a:endParaRPr>
          </a:p>
          <a:p>
            <a:endParaRPr lang="fr-FR" sz="1600" dirty="0" smtClean="0">
              <a:latin typeface="Marianne" panose="02000000000000000000" pitchFamily="50" charset="0"/>
            </a:endParaRPr>
          </a:p>
          <a:p>
            <a:endParaRPr lang="fr-FR" sz="1600" dirty="0" smtClean="0">
              <a:latin typeface="Marianne" panose="02000000000000000000" pitchFamily="50" charset="0"/>
            </a:endParaRPr>
          </a:p>
          <a:p>
            <a:endParaRPr lang="fr-FR" sz="1600" dirty="0" smtClean="0">
              <a:latin typeface="Marianne" panose="02000000000000000000" pitchFamily="50" charset="0"/>
            </a:endParaRPr>
          </a:p>
          <a:p>
            <a:endParaRPr lang="fr-FR" sz="1600" dirty="0" smtClean="0">
              <a:latin typeface="Marianne" panose="02000000000000000000" pitchFamily="50" charset="0"/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421717" y="839580"/>
            <a:ext cx="1512882" cy="353943"/>
          </a:xfrm>
          <a:prstGeom prst="rect">
            <a:avLst/>
          </a:prstGeom>
          <a:solidFill>
            <a:schemeClr val="bg1"/>
          </a:solidFill>
        </p:spPr>
        <p:txBody>
          <a:bodyPr wrap="square" bIns="0" rtlCol="0">
            <a:spAutoFit/>
          </a:bodyPr>
          <a:lstStyle/>
          <a:p>
            <a:r>
              <a:rPr lang="fr-FR" sz="2000" b="1" dirty="0" smtClean="0">
                <a:solidFill>
                  <a:schemeClr val="tx2">
                    <a:lumMod val="75000"/>
                  </a:schemeClr>
                </a:solidFill>
                <a:latin typeface="Marianne" panose="02000000000000000000" pitchFamily="50" charset="0"/>
              </a:rPr>
              <a:t>Sommaire</a:t>
            </a:r>
            <a:r>
              <a:rPr lang="fr-FR" b="1" dirty="0" smtClean="0">
                <a:solidFill>
                  <a:schemeClr val="tx2">
                    <a:lumMod val="75000"/>
                  </a:schemeClr>
                </a:solidFill>
                <a:latin typeface="Marianne" panose="02000000000000000000" pitchFamily="50" charset="0"/>
              </a:rPr>
              <a:t> </a:t>
            </a:r>
            <a:endParaRPr lang="fr-FR" sz="1800" b="1" dirty="0">
              <a:solidFill>
                <a:schemeClr val="tx2">
                  <a:lumMod val="75000"/>
                </a:schemeClr>
              </a:solidFill>
              <a:latin typeface="Marianne" panose="02000000000000000000" pitchFamily="50" charset="0"/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4294967295"/>
          </p:nvPr>
        </p:nvSpPr>
        <p:spPr>
          <a:xfrm>
            <a:off x="11231876" y="6439186"/>
            <a:ext cx="569007" cy="365125"/>
          </a:xfrm>
        </p:spPr>
        <p:txBody>
          <a:bodyPr/>
          <a:lstStyle/>
          <a:p>
            <a:fld id="{62020538-C579-4E3D-ACA9-2DAFD688F1FE}" type="slidenum">
              <a:rPr lang="fr-FR" smtClean="0"/>
              <a:pPr/>
              <a:t>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48931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/>
          <p:cNvSpPr txBox="1"/>
          <p:nvPr/>
        </p:nvSpPr>
        <p:spPr>
          <a:xfrm>
            <a:off x="164428" y="1039186"/>
            <a:ext cx="11880000" cy="54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2"/>
            </a:solidFill>
          </a:ln>
        </p:spPr>
        <p:txBody>
          <a:bodyPr wrap="square" numCol="1" rtlCol="0" anchor="t">
            <a:noAutofit/>
          </a:bodyPr>
          <a:lstStyle/>
          <a:p>
            <a:pPr marL="180000">
              <a:lnSpc>
                <a:spcPts val="1000"/>
              </a:lnSpc>
            </a:pPr>
            <a:endParaRPr lang="fr-FR" sz="1600" b="1" dirty="0" smtClean="0">
              <a:ln w="0"/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277149" y="877603"/>
            <a:ext cx="7922954" cy="323165"/>
          </a:xfrm>
          <a:prstGeom prst="rect">
            <a:avLst/>
          </a:prstGeom>
          <a:solidFill>
            <a:schemeClr val="bg1"/>
          </a:solidFill>
        </p:spPr>
        <p:txBody>
          <a:bodyPr wrap="square" bIns="0" rtlCol="0">
            <a:spAutoFit/>
          </a:bodyPr>
          <a:lstStyle/>
          <a:p>
            <a:r>
              <a:rPr lang="fr-FR" b="1" dirty="0" smtClean="0">
                <a:solidFill>
                  <a:schemeClr val="tx2">
                    <a:lumMod val="75000"/>
                  </a:schemeClr>
                </a:solidFill>
                <a:latin typeface="Marianne" panose="02000000000000000000" pitchFamily="50" charset="0"/>
              </a:rPr>
              <a:t>Maîtrise des risques – portefeuille des risques « réalisation » couverts</a:t>
            </a:r>
            <a:endParaRPr lang="fr-FR" sz="1800" b="1" dirty="0">
              <a:solidFill>
                <a:schemeClr val="tx2">
                  <a:lumMod val="75000"/>
                </a:schemeClr>
              </a:solidFill>
              <a:latin typeface="Marianne" panose="02000000000000000000" pitchFamily="50" charset="0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26E471B-035B-431A-ADC5-0E9C1981D0DC}"/>
              </a:ext>
            </a:extLst>
          </p:cNvPr>
          <p:cNvSpPr txBox="1"/>
          <p:nvPr/>
        </p:nvSpPr>
        <p:spPr>
          <a:xfrm>
            <a:off x="6572922" y="485025"/>
            <a:ext cx="56190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600" b="1" dirty="0" smtClean="0">
                <a:solidFill>
                  <a:schemeClr val="bg1"/>
                </a:solidFill>
                <a:latin typeface="Marianne"/>
              </a:rPr>
              <a:t>Soutenabilité financière</a:t>
            </a:r>
            <a:endParaRPr lang="fr-FR" sz="1600" b="1" dirty="0">
              <a:solidFill>
                <a:schemeClr val="bg1"/>
              </a:solidFill>
              <a:latin typeface="Marianne"/>
            </a:endParaRP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4294967295"/>
          </p:nvPr>
        </p:nvSpPr>
        <p:spPr>
          <a:xfrm>
            <a:off x="11231876" y="6439186"/>
            <a:ext cx="569007" cy="365125"/>
          </a:xfrm>
        </p:spPr>
        <p:txBody>
          <a:bodyPr/>
          <a:lstStyle/>
          <a:p>
            <a:fld id="{62020538-C579-4E3D-ACA9-2DAFD688F1FE}" type="slidenum">
              <a:rPr lang="fr-FR" smtClean="0"/>
              <a:pPr/>
              <a:t>20</a:t>
            </a:fld>
            <a:endParaRPr lang="fr-FR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1365862" y="2084864"/>
            <a:ext cx="16215910" cy="5553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2535238" y="22606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aphicFrame>
        <p:nvGraphicFramePr>
          <p:cNvPr id="17" name="Tableau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0040983"/>
              </p:ext>
            </p:extLst>
          </p:nvPr>
        </p:nvGraphicFramePr>
        <p:xfrm>
          <a:off x="373063" y="1254792"/>
          <a:ext cx="11427820" cy="46821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1337">
                  <a:extLst>
                    <a:ext uri="{9D8B030D-6E8A-4147-A177-3AD203B41FA5}">
                      <a16:colId xmlns:a16="http://schemas.microsoft.com/office/drawing/2014/main" val="2188258564"/>
                    </a:ext>
                  </a:extLst>
                </a:gridCol>
                <a:gridCol w="1887794">
                  <a:extLst>
                    <a:ext uri="{9D8B030D-6E8A-4147-A177-3AD203B41FA5}">
                      <a16:colId xmlns:a16="http://schemas.microsoft.com/office/drawing/2014/main" val="1969556615"/>
                    </a:ext>
                  </a:extLst>
                </a:gridCol>
                <a:gridCol w="1976283">
                  <a:extLst>
                    <a:ext uri="{9D8B030D-6E8A-4147-A177-3AD203B41FA5}">
                      <a16:colId xmlns:a16="http://schemas.microsoft.com/office/drawing/2014/main" val="973688008"/>
                    </a:ext>
                  </a:extLst>
                </a:gridCol>
                <a:gridCol w="993058">
                  <a:extLst>
                    <a:ext uri="{9D8B030D-6E8A-4147-A177-3AD203B41FA5}">
                      <a16:colId xmlns:a16="http://schemas.microsoft.com/office/drawing/2014/main" val="2721018971"/>
                    </a:ext>
                  </a:extLst>
                </a:gridCol>
                <a:gridCol w="953730">
                  <a:extLst>
                    <a:ext uri="{9D8B030D-6E8A-4147-A177-3AD203B41FA5}">
                      <a16:colId xmlns:a16="http://schemas.microsoft.com/office/drawing/2014/main" val="3045828090"/>
                    </a:ext>
                  </a:extLst>
                </a:gridCol>
                <a:gridCol w="1081548">
                  <a:extLst>
                    <a:ext uri="{9D8B030D-6E8A-4147-A177-3AD203B41FA5}">
                      <a16:colId xmlns:a16="http://schemas.microsoft.com/office/drawing/2014/main" val="1687611629"/>
                    </a:ext>
                  </a:extLst>
                </a:gridCol>
                <a:gridCol w="973393">
                  <a:extLst>
                    <a:ext uri="{9D8B030D-6E8A-4147-A177-3AD203B41FA5}">
                      <a16:colId xmlns:a16="http://schemas.microsoft.com/office/drawing/2014/main" val="3333978141"/>
                    </a:ext>
                  </a:extLst>
                </a:gridCol>
                <a:gridCol w="963562">
                  <a:extLst>
                    <a:ext uri="{9D8B030D-6E8A-4147-A177-3AD203B41FA5}">
                      <a16:colId xmlns:a16="http://schemas.microsoft.com/office/drawing/2014/main" val="3247891860"/>
                    </a:ext>
                  </a:extLst>
                </a:gridCol>
                <a:gridCol w="2057115">
                  <a:extLst>
                    <a:ext uri="{9D8B030D-6E8A-4147-A177-3AD203B41FA5}">
                      <a16:colId xmlns:a16="http://schemas.microsoft.com/office/drawing/2014/main" val="2020454258"/>
                    </a:ext>
                  </a:extLst>
                </a:gridCol>
              </a:tblGrid>
              <a:tr h="79031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u="none" strike="noStrike" dirty="0" smtClean="0">
                          <a:effectLst/>
                          <a:latin typeface="+mn-lt"/>
                        </a:rPr>
                        <a:t>N°</a:t>
                      </a:r>
                      <a:endParaRPr lang="fr-FR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fr-FR" sz="1600" b="1" u="none" strike="noStrike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Intitulé</a:t>
                      </a:r>
                      <a:endParaRPr lang="fr-FR" sz="1600" b="1" u="none" strike="noStrike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fr-FR" sz="1600" b="1" u="none" strike="noStrike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Descriptif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Impact M€ CF2026</a:t>
                      </a:r>
                      <a:endParaRPr lang="fr-FR" sz="16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Impact calendaire (mois)</a:t>
                      </a:r>
                      <a:endParaRPr lang="fr-FR" sz="16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Probabilité d’occurrence</a:t>
                      </a:r>
                      <a:endParaRPr lang="fr-FR" sz="16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Criticité</a:t>
                      </a:r>
                      <a:endParaRPr lang="fr-FR" sz="16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Montant couvert M€ CF2026</a:t>
                      </a:r>
                      <a:endParaRPr lang="fr-FR" sz="16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Actions de maîtrise</a:t>
                      </a:r>
                      <a:endParaRPr lang="fr-FR" sz="16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418856744"/>
                  </a:ext>
                </a:extLst>
              </a:tr>
              <a:tr h="648637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 smtClean="0">
                          <a:effectLst/>
                          <a:latin typeface="+mn-lt"/>
                        </a:rPr>
                        <a:t>RC1</a:t>
                      </a:r>
                      <a:endParaRPr lang="fr-FR" sz="14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  <a:latin typeface="+mn-lt"/>
                        </a:rPr>
                        <a:t> </a:t>
                      </a:r>
                      <a:endParaRPr lang="fr-FR" sz="14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  <a:latin typeface="+mn-lt"/>
                        </a:rPr>
                        <a:t> </a:t>
                      </a:r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  <a:latin typeface="+mn-lt"/>
                        </a:rPr>
                        <a:t> </a:t>
                      </a:r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  <a:latin typeface="+mn-lt"/>
                        </a:rPr>
                        <a:t> </a:t>
                      </a:r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fr-FR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Très faible</a:t>
                      </a:r>
                      <a:endParaRPr lang="fr-FR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 smtClean="0">
                          <a:effectLst/>
                          <a:latin typeface="+mn-lt"/>
                        </a:rPr>
                        <a:t>Mineure</a:t>
                      </a:r>
                      <a:r>
                        <a:rPr lang="fr-FR" sz="1400" u="none" strike="noStrike" dirty="0">
                          <a:effectLst/>
                          <a:latin typeface="+mn-lt"/>
                        </a:rPr>
                        <a:t> </a:t>
                      </a:r>
                      <a:endParaRPr lang="fr-FR" sz="14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  <a:latin typeface="+mn-lt"/>
                        </a:rPr>
                        <a:t> </a:t>
                      </a:r>
                      <a:endParaRPr lang="fr-FR" sz="14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  <a:latin typeface="+mn-lt"/>
                        </a:rPr>
                        <a:t> </a:t>
                      </a:r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177797553"/>
                  </a:ext>
                </a:extLst>
              </a:tr>
              <a:tr h="648637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 smtClean="0">
                          <a:effectLst/>
                          <a:latin typeface="+mn-lt"/>
                        </a:rPr>
                        <a:t>RC2</a:t>
                      </a:r>
                      <a:endParaRPr lang="fr-FR" sz="14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  <a:latin typeface="+mn-lt"/>
                        </a:rPr>
                        <a:t> </a:t>
                      </a:r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  <a:latin typeface="+mn-lt"/>
                        </a:rPr>
                        <a:t> </a:t>
                      </a:r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  <a:latin typeface="+mn-lt"/>
                        </a:rPr>
                        <a:t> </a:t>
                      </a:r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  <a:latin typeface="+mn-lt"/>
                        </a:rPr>
                        <a:t> </a:t>
                      </a:r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  <a:latin typeface="+mn-lt"/>
                        </a:rPr>
                        <a:t> </a:t>
                      </a:r>
                      <a:r>
                        <a:rPr lang="fr-FR" sz="1400" u="none" strike="noStrike" dirty="0" smtClean="0">
                          <a:effectLst/>
                          <a:latin typeface="+mn-lt"/>
                        </a:rPr>
                        <a:t>Faible</a:t>
                      </a:r>
                      <a:endParaRPr lang="fr-FR" sz="14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  <a:latin typeface="+mn-lt"/>
                        </a:rPr>
                        <a:t> </a:t>
                      </a:r>
                      <a:r>
                        <a:rPr lang="fr-FR" sz="1400" u="none" strike="noStrike" dirty="0" smtClean="0">
                          <a:effectLst/>
                          <a:latin typeface="+mn-lt"/>
                        </a:rPr>
                        <a:t>Significative</a:t>
                      </a:r>
                      <a:endParaRPr lang="fr-FR" sz="14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  <a:latin typeface="+mn-lt"/>
                        </a:rPr>
                        <a:t> </a:t>
                      </a:r>
                      <a:endParaRPr lang="fr-FR" sz="14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  <a:latin typeface="+mn-lt"/>
                        </a:rPr>
                        <a:t> </a:t>
                      </a:r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130039927"/>
                  </a:ext>
                </a:extLst>
              </a:tr>
              <a:tr h="648637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 smtClean="0">
                          <a:effectLst/>
                          <a:latin typeface="+mn-lt"/>
                        </a:rPr>
                        <a:t>RC3</a:t>
                      </a:r>
                      <a:endParaRPr lang="fr-FR" sz="14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  <a:latin typeface="+mn-lt"/>
                        </a:rPr>
                        <a:t> </a:t>
                      </a:r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  <a:latin typeface="+mn-lt"/>
                        </a:rPr>
                        <a:t> </a:t>
                      </a:r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  <a:latin typeface="+mn-lt"/>
                        </a:rPr>
                        <a:t> </a:t>
                      </a:r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  <a:latin typeface="+mn-lt"/>
                        </a:rPr>
                        <a:t> </a:t>
                      </a:r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  <a:latin typeface="+mn-lt"/>
                        </a:rPr>
                        <a:t> </a:t>
                      </a:r>
                      <a:r>
                        <a:rPr lang="fr-FR" sz="1400" u="none" strike="noStrike" dirty="0" smtClean="0">
                          <a:effectLst/>
                          <a:latin typeface="+mn-lt"/>
                        </a:rPr>
                        <a:t>Moyen</a:t>
                      </a:r>
                      <a:endParaRPr lang="fr-FR" sz="14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  <a:latin typeface="+mn-lt"/>
                        </a:rPr>
                        <a:t> </a:t>
                      </a:r>
                      <a:r>
                        <a:rPr lang="fr-FR" sz="1400" u="none" strike="noStrike" dirty="0" smtClean="0">
                          <a:effectLst/>
                          <a:latin typeface="+mn-lt"/>
                        </a:rPr>
                        <a:t>Tolérable</a:t>
                      </a:r>
                      <a:endParaRPr lang="fr-FR" sz="14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  <a:latin typeface="+mn-lt"/>
                        </a:rPr>
                        <a:t> </a:t>
                      </a:r>
                      <a:endParaRPr lang="fr-FR" sz="14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  <a:latin typeface="+mn-lt"/>
                        </a:rPr>
                        <a:t> </a:t>
                      </a:r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559265341"/>
                  </a:ext>
                </a:extLst>
              </a:tr>
              <a:tr h="648637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RC4</a:t>
                      </a:r>
                      <a:endParaRPr lang="fr-FR" sz="14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  <a:latin typeface="+mn-lt"/>
                        </a:rPr>
                        <a:t> </a:t>
                      </a:r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  <a:latin typeface="+mn-lt"/>
                        </a:rPr>
                        <a:t> </a:t>
                      </a:r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  <a:latin typeface="+mn-lt"/>
                        </a:rPr>
                        <a:t> </a:t>
                      </a:r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  <a:latin typeface="+mn-lt"/>
                        </a:rPr>
                        <a:t> </a:t>
                      </a:r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  <a:latin typeface="+mn-lt"/>
                        </a:rPr>
                        <a:t> </a:t>
                      </a:r>
                      <a:r>
                        <a:rPr lang="fr-FR" sz="1400" u="none" strike="noStrike" dirty="0" smtClean="0">
                          <a:effectLst/>
                          <a:latin typeface="+mn-lt"/>
                        </a:rPr>
                        <a:t>Elevée</a:t>
                      </a:r>
                      <a:endParaRPr lang="fr-FR" sz="14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  <a:latin typeface="+mn-lt"/>
                        </a:rPr>
                        <a:t> </a:t>
                      </a:r>
                      <a:r>
                        <a:rPr lang="fr-FR" sz="1400" u="none" strike="noStrike" dirty="0" smtClean="0">
                          <a:effectLst/>
                          <a:latin typeface="+mn-lt"/>
                        </a:rPr>
                        <a:t>Critique</a:t>
                      </a:r>
                      <a:endParaRPr lang="fr-FR" sz="14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  <a:latin typeface="+mn-lt"/>
                        </a:rPr>
                        <a:t> </a:t>
                      </a:r>
                      <a:endParaRPr lang="fr-FR" sz="14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  <a:latin typeface="+mn-lt"/>
                        </a:rPr>
                        <a:t> </a:t>
                      </a:r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23870654"/>
                  </a:ext>
                </a:extLst>
              </a:tr>
              <a:tr h="648637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 smtClean="0">
                          <a:effectLst/>
                          <a:latin typeface="+mn-lt"/>
                        </a:rPr>
                        <a:t>RC5</a:t>
                      </a:r>
                      <a:endParaRPr lang="fr-FR" sz="14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  <a:latin typeface="+mn-lt"/>
                        </a:rPr>
                        <a:t> </a:t>
                      </a:r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  <a:latin typeface="+mn-lt"/>
                        </a:rPr>
                        <a:t> </a:t>
                      </a:r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  <a:latin typeface="+mn-lt"/>
                        </a:rPr>
                        <a:t> </a:t>
                      </a:r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  <a:latin typeface="+mn-lt"/>
                        </a:rPr>
                        <a:t> </a:t>
                      </a:r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  <a:latin typeface="+mn-lt"/>
                        </a:rPr>
                        <a:t> </a:t>
                      </a:r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  <a:latin typeface="+mn-lt"/>
                        </a:rPr>
                        <a:t> </a:t>
                      </a:r>
                      <a:r>
                        <a:rPr lang="fr-FR" sz="1400" u="none" strike="noStrike" dirty="0" smtClean="0">
                          <a:effectLst/>
                          <a:latin typeface="+mn-lt"/>
                        </a:rPr>
                        <a:t>Inacceptable</a:t>
                      </a:r>
                      <a:endParaRPr lang="fr-FR" sz="14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  <a:latin typeface="+mn-lt"/>
                        </a:rPr>
                        <a:t> </a:t>
                      </a:r>
                      <a:endParaRPr lang="fr-FR" sz="14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  <a:latin typeface="+mn-lt"/>
                        </a:rPr>
                        <a:t> </a:t>
                      </a:r>
                      <a:endParaRPr lang="fr-FR" sz="14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385082816"/>
                  </a:ext>
                </a:extLst>
              </a:tr>
              <a:tr h="648637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RC6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0" i="1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595455198"/>
                  </a:ext>
                </a:extLst>
              </a:tr>
            </a:tbl>
          </a:graphicData>
        </a:graphic>
      </p:graphicFrame>
      <p:sp>
        <p:nvSpPr>
          <p:cNvPr id="18" name="Rectangle 3">
            <a:extLst>
              <a:ext uri="{FF2B5EF4-FFF2-40B4-BE49-F238E27FC236}">
                <a16:creationId xmlns:a16="http://schemas.microsoft.com/office/drawing/2014/main" id="{6C0070DB-476C-40C5-B1F1-C78498995173}"/>
              </a:ext>
            </a:extLst>
          </p:cNvPr>
          <p:cNvSpPr/>
          <p:nvPr/>
        </p:nvSpPr>
        <p:spPr>
          <a:xfrm>
            <a:off x="6196405" y="470619"/>
            <a:ext cx="5995595" cy="352960"/>
          </a:xfrm>
          <a:custGeom>
            <a:avLst/>
            <a:gdLst>
              <a:gd name="connsiteX0" fmla="*/ 0 w 6120000"/>
              <a:gd name="connsiteY0" fmla="*/ 0 h 540000"/>
              <a:gd name="connsiteX1" fmla="*/ 6120000 w 6120000"/>
              <a:gd name="connsiteY1" fmla="*/ 0 h 540000"/>
              <a:gd name="connsiteX2" fmla="*/ 6120000 w 6120000"/>
              <a:gd name="connsiteY2" fmla="*/ 540000 h 540000"/>
              <a:gd name="connsiteX3" fmla="*/ 0 w 6120000"/>
              <a:gd name="connsiteY3" fmla="*/ 540000 h 540000"/>
              <a:gd name="connsiteX4" fmla="*/ 0 w 6120000"/>
              <a:gd name="connsiteY4" fmla="*/ 0 h 540000"/>
              <a:gd name="connsiteX0" fmla="*/ 372979 w 6120000"/>
              <a:gd name="connsiteY0" fmla="*/ 0 h 552032"/>
              <a:gd name="connsiteX1" fmla="*/ 6120000 w 6120000"/>
              <a:gd name="connsiteY1" fmla="*/ 12032 h 552032"/>
              <a:gd name="connsiteX2" fmla="*/ 6120000 w 6120000"/>
              <a:gd name="connsiteY2" fmla="*/ 552032 h 552032"/>
              <a:gd name="connsiteX3" fmla="*/ 0 w 6120000"/>
              <a:gd name="connsiteY3" fmla="*/ 552032 h 552032"/>
              <a:gd name="connsiteX4" fmla="*/ 372979 w 6120000"/>
              <a:gd name="connsiteY4" fmla="*/ 0 h 552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20000" h="552032">
                <a:moveTo>
                  <a:pt x="372979" y="0"/>
                </a:moveTo>
                <a:lnTo>
                  <a:pt x="6120000" y="12032"/>
                </a:lnTo>
                <a:lnTo>
                  <a:pt x="6120000" y="552032"/>
                </a:lnTo>
                <a:lnTo>
                  <a:pt x="0" y="552032"/>
                </a:lnTo>
                <a:lnTo>
                  <a:pt x="372979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026E471B-035B-431A-ADC5-0E9C1981D0DC}"/>
              </a:ext>
            </a:extLst>
          </p:cNvPr>
          <p:cNvSpPr txBox="1"/>
          <p:nvPr/>
        </p:nvSpPr>
        <p:spPr>
          <a:xfrm>
            <a:off x="6572922" y="485025"/>
            <a:ext cx="54715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600" b="1" dirty="0">
                <a:solidFill>
                  <a:schemeClr val="bg1"/>
                </a:solidFill>
                <a:latin typeface="Marianne"/>
              </a:rPr>
              <a:t>A</a:t>
            </a:r>
            <a:r>
              <a:rPr lang="fr-FR" sz="1600" b="1" dirty="0" smtClean="0">
                <a:solidFill>
                  <a:schemeClr val="bg1"/>
                </a:solidFill>
                <a:latin typeface="Marianne"/>
              </a:rPr>
              <a:t>nalyse</a:t>
            </a:r>
            <a:endParaRPr lang="fr-FR" sz="1600" b="1" dirty="0">
              <a:solidFill>
                <a:schemeClr val="bg1"/>
              </a:solidFill>
              <a:latin typeface="Marianne"/>
            </a:endParaRPr>
          </a:p>
        </p:txBody>
      </p:sp>
    </p:spTree>
    <p:extLst>
      <p:ext uri="{BB962C8B-B14F-4D97-AF65-F5344CB8AC3E}">
        <p14:creationId xmlns:p14="http://schemas.microsoft.com/office/powerpoint/2010/main" val="4226795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ZoneTexte 16"/>
          <p:cNvSpPr txBox="1"/>
          <p:nvPr/>
        </p:nvSpPr>
        <p:spPr>
          <a:xfrm>
            <a:off x="149646" y="1183751"/>
            <a:ext cx="11871341" cy="5042877"/>
          </a:xfrm>
          <a:prstGeom prst="rect">
            <a:avLst/>
          </a:prstGeom>
          <a:solidFill>
            <a:schemeClr val="bg1"/>
          </a:solidFill>
          <a:ln w="28575">
            <a:solidFill>
              <a:schemeClr val="tx2"/>
            </a:solidFill>
          </a:ln>
        </p:spPr>
        <p:txBody>
          <a:bodyPr wrap="square" numCol="1" rtlCol="0" anchor="t">
            <a:noAutofit/>
          </a:bodyPr>
          <a:lstStyle/>
          <a:p>
            <a:pPr algn="just">
              <a:spcBef>
                <a:spcPts val="300"/>
              </a:spcBef>
              <a:spcAft>
                <a:spcPts val="300"/>
              </a:spcAft>
            </a:pPr>
            <a:endParaRPr lang="fr-FR" sz="1600" smtClean="0">
              <a:latin typeface="+mj-lt"/>
            </a:endParaRPr>
          </a:p>
          <a:p>
            <a:pPr algn="just">
              <a:spcBef>
                <a:spcPts val="300"/>
              </a:spcBef>
              <a:spcAft>
                <a:spcPts val="300"/>
              </a:spcAft>
            </a:pPr>
            <a:endParaRPr lang="fr-FR" sz="1600" dirty="0">
              <a:latin typeface="+mj-lt"/>
            </a:endParaRP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6C0070DB-476C-40C5-B1F1-C78498995173}"/>
              </a:ext>
            </a:extLst>
          </p:cNvPr>
          <p:cNvSpPr/>
          <p:nvPr/>
        </p:nvSpPr>
        <p:spPr>
          <a:xfrm>
            <a:off x="6196405" y="470619"/>
            <a:ext cx="5995595" cy="352960"/>
          </a:xfrm>
          <a:custGeom>
            <a:avLst/>
            <a:gdLst>
              <a:gd name="connsiteX0" fmla="*/ 0 w 6120000"/>
              <a:gd name="connsiteY0" fmla="*/ 0 h 540000"/>
              <a:gd name="connsiteX1" fmla="*/ 6120000 w 6120000"/>
              <a:gd name="connsiteY1" fmla="*/ 0 h 540000"/>
              <a:gd name="connsiteX2" fmla="*/ 6120000 w 6120000"/>
              <a:gd name="connsiteY2" fmla="*/ 540000 h 540000"/>
              <a:gd name="connsiteX3" fmla="*/ 0 w 6120000"/>
              <a:gd name="connsiteY3" fmla="*/ 540000 h 540000"/>
              <a:gd name="connsiteX4" fmla="*/ 0 w 6120000"/>
              <a:gd name="connsiteY4" fmla="*/ 0 h 540000"/>
              <a:gd name="connsiteX0" fmla="*/ 372979 w 6120000"/>
              <a:gd name="connsiteY0" fmla="*/ 0 h 552032"/>
              <a:gd name="connsiteX1" fmla="*/ 6120000 w 6120000"/>
              <a:gd name="connsiteY1" fmla="*/ 12032 h 552032"/>
              <a:gd name="connsiteX2" fmla="*/ 6120000 w 6120000"/>
              <a:gd name="connsiteY2" fmla="*/ 552032 h 552032"/>
              <a:gd name="connsiteX3" fmla="*/ 0 w 6120000"/>
              <a:gd name="connsiteY3" fmla="*/ 552032 h 552032"/>
              <a:gd name="connsiteX4" fmla="*/ 372979 w 6120000"/>
              <a:gd name="connsiteY4" fmla="*/ 0 h 552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20000" h="552032">
                <a:moveTo>
                  <a:pt x="372979" y="0"/>
                </a:moveTo>
                <a:lnTo>
                  <a:pt x="6120000" y="12032"/>
                </a:lnTo>
                <a:lnTo>
                  <a:pt x="6120000" y="552032"/>
                </a:lnTo>
                <a:lnTo>
                  <a:pt x="0" y="552032"/>
                </a:lnTo>
                <a:lnTo>
                  <a:pt x="372979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26E471B-035B-431A-ADC5-0E9C1981D0DC}"/>
              </a:ext>
            </a:extLst>
          </p:cNvPr>
          <p:cNvSpPr txBox="1"/>
          <p:nvPr/>
        </p:nvSpPr>
        <p:spPr>
          <a:xfrm>
            <a:off x="6572922" y="485025"/>
            <a:ext cx="54480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600" b="1" dirty="0" smtClean="0">
                <a:solidFill>
                  <a:schemeClr val="bg1"/>
                </a:solidFill>
                <a:latin typeface="Marianne"/>
              </a:rPr>
              <a:t>Analyse</a:t>
            </a:r>
            <a:endParaRPr lang="fr-FR" sz="1600" b="1" dirty="0">
              <a:solidFill>
                <a:schemeClr val="bg1"/>
              </a:solidFill>
              <a:latin typeface="Marianne"/>
            </a:endParaRPr>
          </a:p>
        </p:txBody>
      </p:sp>
      <p:sp>
        <p:nvSpPr>
          <p:cNvPr id="18" name="ZoneTexte 17"/>
          <p:cNvSpPr txBox="1"/>
          <p:nvPr/>
        </p:nvSpPr>
        <p:spPr>
          <a:xfrm>
            <a:off x="407368" y="961498"/>
            <a:ext cx="2750699" cy="323165"/>
          </a:xfrm>
          <a:prstGeom prst="rect">
            <a:avLst/>
          </a:prstGeom>
          <a:solidFill>
            <a:schemeClr val="bg1"/>
          </a:solidFill>
        </p:spPr>
        <p:txBody>
          <a:bodyPr wrap="square" bIns="0" rtlCol="0">
            <a:spAutoFit/>
          </a:bodyPr>
          <a:lstStyle/>
          <a:p>
            <a:r>
              <a:rPr lang="fr-FR" b="1" dirty="0" smtClean="0">
                <a:solidFill>
                  <a:schemeClr val="tx2">
                    <a:lumMod val="75000"/>
                  </a:schemeClr>
                </a:solidFill>
                <a:latin typeface="Marianne" panose="02000000000000000000" pitchFamily="50" charset="0"/>
              </a:rPr>
              <a:t>Synthèse des solutions</a:t>
            </a:r>
            <a:endParaRPr lang="fr-FR" sz="1800" b="1" dirty="0">
              <a:solidFill>
                <a:schemeClr val="tx2">
                  <a:lumMod val="75000"/>
                </a:schemeClr>
              </a:solidFill>
              <a:latin typeface="Marianne" panose="02000000000000000000" pitchFamily="50" charset="0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294967295"/>
          </p:nvPr>
        </p:nvSpPr>
        <p:spPr>
          <a:xfrm>
            <a:off x="11231876" y="6439186"/>
            <a:ext cx="569007" cy="365125"/>
          </a:xfrm>
        </p:spPr>
        <p:txBody>
          <a:bodyPr/>
          <a:lstStyle/>
          <a:p>
            <a:fld id="{62020538-C579-4E3D-ACA9-2DAFD688F1FE}" type="slidenum">
              <a:rPr lang="fr-FR" smtClean="0"/>
              <a:pPr/>
              <a:t>21</a:t>
            </a:fld>
            <a:endParaRPr lang="fr-FR" dirty="0"/>
          </a:p>
        </p:txBody>
      </p:sp>
      <p:graphicFrame>
        <p:nvGraphicFramePr>
          <p:cNvPr id="8" name="Tableau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3538027"/>
              </p:ext>
            </p:extLst>
          </p:nvPr>
        </p:nvGraphicFramePr>
        <p:xfrm>
          <a:off x="407368" y="1371598"/>
          <a:ext cx="11393515" cy="4631267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980690">
                  <a:extLst>
                    <a:ext uri="{9D8B030D-6E8A-4147-A177-3AD203B41FA5}">
                      <a16:colId xmlns:a16="http://schemas.microsoft.com/office/drawing/2014/main" val="2088208681"/>
                    </a:ext>
                  </a:extLst>
                </a:gridCol>
                <a:gridCol w="5442829">
                  <a:extLst>
                    <a:ext uri="{9D8B030D-6E8A-4147-A177-3AD203B41FA5}">
                      <a16:colId xmlns:a16="http://schemas.microsoft.com/office/drawing/2014/main" val="1498832733"/>
                    </a:ext>
                  </a:extLst>
                </a:gridCol>
                <a:gridCol w="4969996">
                  <a:extLst>
                    <a:ext uri="{9D8B030D-6E8A-4147-A177-3AD203B41FA5}">
                      <a16:colId xmlns:a16="http://schemas.microsoft.com/office/drawing/2014/main" val="2522345973"/>
                    </a:ext>
                  </a:extLst>
                </a:gridCol>
              </a:tblGrid>
              <a:tr h="396174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u="none" strike="noStrike" dirty="0" smtClean="0">
                          <a:effectLst/>
                        </a:rPr>
                        <a:t>Solutions</a:t>
                      </a:r>
                      <a:endParaRPr lang="fr-FR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u="none" strike="noStrike">
                          <a:effectLst/>
                        </a:rPr>
                        <a:t>Descriptif</a:t>
                      </a:r>
                      <a:endParaRPr lang="fr-FR" sz="1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u="none" strike="noStrike">
                          <a:effectLst/>
                        </a:rPr>
                        <a:t>Analyse succinctes</a:t>
                      </a:r>
                      <a:endParaRPr lang="fr-FR" sz="1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991065405"/>
                  </a:ext>
                </a:extLst>
              </a:tr>
              <a:tr h="1049861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u="none" strike="noStrike">
                          <a:effectLst/>
                        </a:rPr>
                        <a:t>Tronc commun</a:t>
                      </a:r>
                      <a:endParaRPr lang="fr-FR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u="none" strike="noStrike" dirty="0">
                          <a:effectLst/>
                        </a:rPr>
                        <a:t> </a:t>
                      </a:r>
                      <a:endParaRPr lang="fr-FR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u="sng" strike="noStrike" dirty="0">
                          <a:effectLst/>
                        </a:rPr>
                        <a:t> </a:t>
                      </a:r>
                      <a:endParaRPr lang="fr-FR" sz="1600" b="0" i="1" u="sng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338366"/>
                  </a:ext>
                </a:extLst>
              </a:tr>
              <a:tr h="79630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fr-FR" sz="1600" u="none" strike="noStrike" dirty="0">
                          <a:effectLst/>
                        </a:rPr>
                        <a:t>S1</a:t>
                      </a:r>
                      <a:endParaRPr lang="fr-FR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fr-FR" sz="1600" u="none" strike="noStrike" dirty="0">
                          <a:effectLst/>
                        </a:rPr>
                        <a:t> </a:t>
                      </a:r>
                      <a:endParaRPr lang="fr-FR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600" u="sng" strike="noStrike" dirty="0">
                          <a:effectLst/>
                        </a:rPr>
                        <a:t>Avantage(s) :</a:t>
                      </a:r>
                      <a:endParaRPr lang="fr-FR" sz="1600" b="0" i="1" u="sng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  <a:p>
                      <a:pPr algn="ctr" fontAlgn="ctr"/>
                      <a:r>
                        <a:rPr lang="fr-FR" sz="1600" u="none" strike="noStrike" dirty="0">
                          <a:effectLst/>
                        </a:rPr>
                        <a:t> </a:t>
                      </a:r>
                      <a:endParaRPr lang="fr-FR" sz="16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  <a:p>
                      <a:pPr algn="l" fontAlgn="ctr"/>
                      <a:r>
                        <a:rPr lang="fr-FR" sz="1600" u="none" strike="noStrike" dirty="0">
                          <a:effectLst/>
                        </a:rPr>
                        <a:t> </a:t>
                      </a:r>
                      <a:endParaRPr lang="fr-FR" sz="16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011484899"/>
                  </a:ext>
                </a:extLst>
              </a:tr>
              <a:tr h="796308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600" u="sng" strike="noStrike" dirty="0">
                          <a:effectLst/>
                        </a:rPr>
                        <a:t>Inconvénient(s) :</a:t>
                      </a:r>
                      <a:endParaRPr lang="fr-FR" sz="1600" b="0" i="1" u="sng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  <a:p>
                      <a:pPr algn="ctr" fontAlgn="ctr"/>
                      <a:r>
                        <a:rPr lang="fr-FR" sz="1600" u="none" strike="noStrike" dirty="0">
                          <a:effectLst/>
                        </a:rPr>
                        <a:t> </a:t>
                      </a:r>
                      <a:endParaRPr lang="fr-FR" sz="16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  <a:p>
                      <a:pPr algn="l" fontAlgn="ctr"/>
                      <a:r>
                        <a:rPr lang="fr-FR" sz="1600" u="none" strike="noStrike" dirty="0">
                          <a:effectLst/>
                        </a:rPr>
                        <a:t> </a:t>
                      </a:r>
                      <a:endParaRPr lang="fr-FR" sz="16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276796612"/>
                  </a:ext>
                </a:extLst>
              </a:tr>
              <a:tr h="79630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fr-FR" sz="1600" u="none" strike="noStrike" dirty="0">
                          <a:effectLst/>
                        </a:rPr>
                        <a:t>S2</a:t>
                      </a:r>
                      <a:endParaRPr lang="fr-FR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fr-FR" sz="1600" u="none" strike="noStrike" dirty="0">
                          <a:effectLst/>
                        </a:rPr>
                        <a:t> </a:t>
                      </a:r>
                      <a:endParaRPr lang="fr-FR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600" u="sng" strike="noStrike" dirty="0">
                          <a:effectLst/>
                        </a:rPr>
                        <a:t>Avantage(s) :</a:t>
                      </a:r>
                      <a:endParaRPr lang="fr-FR" sz="1600" b="0" i="1" u="sng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  <a:p>
                      <a:pPr algn="ctr" fontAlgn="ctr"/>
                      <a:r>
                        <a:rPr lang="fr-FR" sz="1600" u="none" strike="noStrike" dirty="0">
                          <a:effectLst/>
                        </a:rPr>
                        <a:t> </a:t>
                      </a:r>
                      <a:endParaRPr lang="fr-FR" sz="16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  <a:p>
                      <a:pPr algn="l" fontAlgn="ctr"/>
                      <a:r>
                        <a:rPr lang="fr-FR" sz="1600" u="none" strike="noStrike" dirty="0">
                          <a:effectLst/>
                        </a:rPr>
                        <a:t> </a:t>
                      </a:r>
                      <a:endParaRPr lang="fr-FR" sz="16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4857121"/>
                  </a:ext>
                </a:extLst>
              </a:tr>
              <a:tr h="796308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600" u="sng" strike="noStrike" dirty="0">
                          <a:effectLst/>
                        </a:rPr>
                        <a:t>Inconvénient(s) :</a:t>
                      </a:r>
                      <a:endParaRPr lang="fr-FR" sz="1600" b="0" i="1" u="sng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  <a:p>
                      <a:pPr algn="ctr" fontAlgn="ctr"/>
                      <a:r>
                        <a:rPr lang="fr-FR" sz="1600" u="none" strike="noStrike" dirty="0">
                          <a:effectLst/>
                        </a:rPr>
                        <a:t> </a:t>
                      </a:r>
                      <a:endParaRPr lang="fr-FR" sz="16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  <a:p>
                      <a:pPr algn="l" fontAlgn="ctr"/>
                      <a:r>
                        <a:rPr lang="fr-FR" sz="1600" u="none" strike="noStrike" dirty="0">
                          <a:effectLst/>
                        </a:rPr>
                        <a:t> </a:t>
                      </a:r>
                      <a:endParaRPr lang="fr-FR" sz="16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80981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87060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ZoneTexte 16"/>
          <p:cNvSpPr txBox="1"/>
          <p:nvPr/>
        </p:nvSpPr>
        <p:spPr>
          <a:xfrm>
            <a:off x="149646" y="1183751"/>
            <a:ext cx="11871341" cy="5042877"/>
          </a:xfrm>
          <a:prstGeom prst="rect">
            <a:avLst/>
          </a:prstGeom>
          <a:solidFill>
            <a:schemeClr val="bg1"/>
          </a:solidFill>
          <a:ln w="28575">
            <a:solidFill>
              <a:schemeClr val="tx2"/>
            </a:solidFill>
          </a:ln>
        </p:spPr>
        <p:txBody>
          <a:bodyPr wrap="square" numCol="1" rtlCol="0" anchor="t">
            <a:noAutofit/>
          </a:bodyPr>
          <a:lstStyle/>
          <a:p>
            <a:pPr marL="180000" algn="just">
              <a:spcBef>
                <a:spcPts val="300"/>
              </a:spcBef>
              <a:spcAft>
                <a:spcPts val="300"/>
              </a:spcAft>
            </a:pPr>
            <a:endParaRPr lang="fr-FR" sz="1600" dirty="0" smtClean="0">
              <a:latin typeface="+mj-lt"/>
            </a:endParaRPr>
          </a:p>
          <a:p>
            <a:pPr marL="180000" algn="just">
              <a:spcBef>
                <a:spcPts val="300"/>
              </a:spcBef>
              <a:spcAft>
                <a:spcPts val="300"/>
              </a:spcAft>
            </a:pPr>
            <a:r>
              <a:rPr lang="fr-FR" sz="1600" dirty="0" smtClean="0">
                <a:latin typeface="+mj-lt"/>
              </a:rPr>
              <a:t>Diagnostics à réaliser durant les études de programme :</a:t>
            </a:r>
          </a:p>
          <a:p>
            <a:pPr marL="180000" algn="just">
              <a:spcBef>
                <a:spcPts val="300"/>
              </a:spcBef>
              <a:spcAft>
                <a:spcPts val="300"/>
              </a:spcAft>
            </a:pPr>
            <a:r>
              <a:rPr lang="fr-FR" sz="1600" dirty="0" smtClean="0">
                <a:latin typeface="+mj-lt"/>
              </a:rPr>
              <a:t>-</a:t>
            </a:r>
          </a:p>
          <a:p>
            <a:pPr marL="180000" algn="just">
              <a:spcBef>
                <a:spcPts val="300"/>
              </a:spcBef>
              <a:spcAft>
                <a:spcPts val="300"/>
              </a:spcAft>
            </a:pPr>
            <a:r>
              <a:rPr lang="fr-FR" sz="1600" dirty="0" smtClean="0">
                <a:latin typeface="+mj-lt"/>
              </a:rPr>
              <a:t>-</a:t>
            </a:r>
          </a:p>
          <a:p>
            <a:pPr marL="180000" algn="just">
              <a:spcBef>
                <a:spcPts val="300"/>
              </a:spcBef>
              <a:spcAft>
                <a:spcPts val="300"/>
              </a:spcAft>
            </a:pPr>
            <a:r>
              <a:rPr lang="fr-FR" sz="1600" dirty="0" smtClean="0">
                <a:latin typeface="+mj-lt"/>
              </a:rPr>
              <a:t>-</a:t>
            </a:r>
          </a:p>
          <a:p>
            <a:pPr marL="180000" algn="just">
              <a:spcBef>
                <a:spcPts val="300"/>
              </a:spcBef>
              <a:spcAft>
                <a:spcPts val="300"/>
              </a:spcAft>
            </a:pPr>
            <a:r>
              <a:rPr lang="fr-FR" sz="1600" dirty="0" smtClean="0">
                <a:latin typeface="+mj-lt"/>
              </a:rPr>
              <a:t>-</a:t>
            </a:r>
          </a:p>
          <a:p>
            <a:pPr marL="180000" algn="just">
              <a:spcBef>
                <a:spcPts val="300"/>
              </a:spcBef>
              <a:spcAft>
                <a:spcPts val="300"/>
              </a:spcAft>
            </a:pPr>
            <a:endParaRPr lang="fr-FR" sz="1600" dirty="0">
              <a:latin typeface="+mj-lt"/>
            </a:endParaRPr>
          </a:p>
          <a:p>
            <a:pPr marL="180000" algn="just">
              <a:spcBef>
                <a:spcPts val="300"/>
              </a:spcBef>
              <a:spcAft>
                <a:spcPts val="300"/>
              </a:spcAft>
            </a:pPr>
            <a:r>
              <a:rPr lang="fr-FR" sz="1600" dirty="0" smtClean="0">
                <a:latin typeface="+mj-lt"/>
              </a:rPr>
              <a:t>Diagnostics à réaliser durant les études de conception :</a:t>
            </a:r>
          </a:p>
          <a:p>
            <a:pPr marL="180000" algn="just">
              <a:spcBef>
                <a:spcPts val="300"/>
              </a:spcBef>
              <a:spcAft>
                <a:spcPts val="300"/>
              </a:spcAft>
            </a:pPr>
            <a:r>
              <a:rPr lang="fr-FR" sz="1600" dirty="0" smtClean="0">
                <a:latin typeface="+mj-lt"/>
              </a:rPr>
              <a:t>-</a:t>
            </a:r>
          </a:p>
          <a:p>
            <a:pPr marL="180000" algn="just">
              <a:spcBef>
                <a:spcPts val="300"/>
              </a:spcBef>
              <a:spcAft>
                <a:spcPts val="300"/>
              </a:spcAft>
            </a:pPr>
            <a:r>
              <a:rPr lang="fr-FR" sz="1600" dirty="0" smtClean="0">
                <a:latin typeface="+mj-lt"/>
              </a:rPr>
              <a:t>-</a:t>
            </a:r>
          </a:p>
          <a:p>
            <a:pPr marL="180000" algn="just">
              <a:spcBef>
                <a:spcPts val="300"/>
              </a:spcBef>
              <a:spcAft>
                <a:spcPts val="300"/>
              </a:spcAft>
            </a:pPr>
            <a:r>
              <a:rPr lang="fr-FR" sz="1600" dirty="0" smtClean="0">
                <a:latin typeface="+mj-lt"/>
              </a:rPr>
              <a:t>-</a:t>
            </a:r>
          </a:p>
          <a:p>
            <a:pPr marL="180000" algn="just">
              <a:spcBef>
                <a:spcPts val="300"/>
              </a:spcBef>
              <a:spcAft>
                <a:spcPts val="300"/>
              </a:spcAft>
            </a:pPr>
            <a:r>
              <a:rPr lang="fr-FR" sz="1600" dirty="0" smtClean="0">
                <a:latin typeface="+mj-lt"/>
              </a:rPr>
              <a:t>-</a:t>
            </a:r>
          </a:p>
          <a:p>
            <a:pPr marL="180000" algn="just">
              <a:spcBef>
                <a:spcPts val="300"/>
              </a:spcBef>
              <a:spcAft>
                <a:spcPts val="300"/>
              </a:spcAft>
            </a:pPr>
            <a:endParaRPr lang="fr-FR" sz="1600" dirty="0">
              <a:latin typeface="+mj-lt"/>
            </a:endParaRP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6C0070DB-476C-40C5-B1F1-C78498995173}"/>
              </a:ext>
            </a:extLst>
          </p:cNvPr>
          <p:cNvSpPr/>
          <p:nvPr/>
        </p:nvSpPr>
        <p:spPr>
          <a:xfrm>
            <a:off x="6196405" y="470619"/>
            <a:ext cx="5995595" cy="352960"/>
          </a:xfrm>
          <a:custGeom>
            <a:avLst/>
            <a:gdLst>
              <a:gd name="connsiteX0" fmla="*/ 0 w 6120000"/>
              <a:gd name="connsiteY0" fmla="*/ 0 h 540000"/>
              <a:gd name="connsiteX1" fmla="*/ 6120000 w 6120000"/>
              <a:gd name="connsiteY1" fmla="*/ 0 h 540000"/>
              <a:gd name="connsiteX2" fmla="*/ 6120000 w 6120000"/>
              <a:gd name="connsiteY2" fmla="*/ 540000 h 540000"/>
              <a:gd name="connsiteX3" fmla="*/ 0 w 6120000"/>
              <a:gd name="connsiteY3" fmla="*/ 540000 h 540000"/>
              <a:gd name="connsiteX4" fmla="*/ 0 w 6120000"/>
              <a:gd name="connsiteY4" fmla="*/ 0 h 540000"/>
              <a:gd name="connsiteX0" fmla="*/ 372979 w 6120000"/>
              <a:gd name="connsiteY0" fmla="*/ 0 h 552032"/>
              <a:gd name="connsiteX1" fmla="*/ 6120000 w 6120000"/>
              <a:gd name="connsiteY1" fmla="*/ 12032 h 552032"/>
              <a:gd name="connsiteX2" fmla="*/ 6120000 w 6120000"/>
              <a:gd name="connsiteY2" fmla="*/ 552032 h 552032"/>
              <a:gd name="connsiteX3" fmla="*/ 0 w 6120000"/>
              <a:gd name="connsiteY3" fmla="*/ 552032 h 552032"/>
              <a:gd name="connsiteX4" fmla="*/ 372979 w 6120000"/>
              <a:gd name="connsiteY4" fmla="*/ 0 h 552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20000" h="552032">
                <a:moveTo>
                  <a:pt x="372979" y="0"/>
                </a:moveTo>
                <a:lnTo>
                  <a:pt x="6120000" y="12032"/>
                </a:lnTo>
                <a:lnTo>
                  <a:pt x="6120000" y="552032"/>
                </a:lnTo>
                <a:lnTo>
                  <a:pt x="0" y="552032"/>
                </a:lnTo>
                <a:lnTo>
                  <a:pt x="372979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26E471B-035B-431A-ADC5-0E9C1981D0DC}"/>
              </a:ext>
            </a:extLst>
          </p:cNvPr>
          <p:cNvSpPr txBox="1"/>
          <p:nvPr/>
        </p:nvSpPr>
        <p:spPr>
          <a:xfrm>
            <a:off x="6572922" y="485025"/>
            <a:ext cx="54480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600" b="1" dirty="0" smtClean="0">
                <a:solidFill>
                  <a:schemeClr val="bg1"/>
                </a:solidFill>
                <a:latin typeface="Marianne"/>
              </a:rPr>
              <a:t>Prestations intellectuelles</a:t>
            </a:r>
            <a:endParaRPr lang="fr-FR" sz="1600" b="1" dirty="0">
              <a:solidFill>
                <a:schemeClr val="bg1"/>
              </a:solidFill>
              <a:latin typeface="Marianne"/>
            </a:endParaRPr>
          </a:p>
        </p:txBody>
      </p:sp>
      <p:sp>
        <p:nvSpPr>
          <p:cNvPr id="18" name="ZoneTexte 17"/>
          <p:cNvSpPr txBox="1"/>
          <p:nvPr/>
        </p:nvSpPr>
        <p:spPr>
          <a:xfrm>
            <a:off x="407368" y="961498"/>
            <a:ext cx="2547499" cy="323165"/>
          </a:xfrm>
          <a:prstGeom prst="rect">
            <a:avLst/>
          </a:prstGeom>
          <a:solidFill>
            <a:schemeClr val="bg1"/>
          </a:solidFill>
        </p:spPr>
        <p:txBody>
          <a:bodyPr wrap="square" bIns="0" rtlCol="0">
            <a:spAutoFit/>
          </a:bodyPr>
          <a:lstStyle/>
          <a:p>
            <a:r>
              <a:rPr lang="fr-FR" b="1" dirty="0" smtClean="0">
                <a:solidFill>
                  <a:schemeClr val="tx2">
                    <a:lumMod val="75000"/>
                  </a:schemeClr>
                </a:solidFill>
                <a:latin typeface="Marianne" panose="02000000000000000000" pitchFamily="50" charset="0"/>
              </a:rPr>
              <a:t>Diagnostics à réaliser</a:t>
            </a:r>
            <a:endParaRPr lang="fr-FR" sz="1800" b="1" dirty="0">
              <a:solidFill>
                <a:schemeClr val="tx2">
                  <a:lumMod val="75000"/>
                </a:schemeClr>
              </a:solidFill>
              <a:latin typeface="Marianne" panose="02000000000000000000" pitchFamily="50" charset="0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294967295"/>
          </p:nvPr>
        </p:nvSpPr>
        <p:spPr>
          <a:xfrm>
            <a:off x="11231876" y="6439186"/>
            <a:ext cx="569007" cy="365125"/>
          </a:xfrm>
        </p:spPr>
        <p:txBody>
          <a:bodyPr/>
          <a:lstStyle/>
          <a:p>
            <a:fld id="{62020538-C579-4E3D-ACA9-2DAFD688F1FE}" type="slidenum">
              <a:rPr lang="fr-FR" smtClean="0"/>
              <a:pPr/>
              <a:t>22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17738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ZoneTexte 16"/>
          <p:cNvSpPr txBox="1"/>
          <p:nvPr/>
        </p:nvSpPr>
        <p:spPr>
          <a:xfrm>
            <a:off x="149646" y="1183751"/>
            <a:ext cx="11871341" cy="5042877"/>
          </a:xfrm>
          <a:prstGeom prst="rect">
            <a:avLst/>
          </a:prstGeom>
          <a:solidFill>
            <a:schemeClr val="bg1"/>
          </a:solidFill>
          <a:ln w="28575">
            <a:solidFill>
              <a:schemeClr val="tx2"/>
            </a:solidFill>
          </a:ln>
        </p:spPr>
        <p:txBody>
          <a:bodyPr wrap="square" numCol="1" rtlCol="0" anchor="t">
            <a:noAutofit/>
          </a:bodyPr>
          <a:lstStyle/>
          <a:p>
            <a:pPr marL="180000" algn="just">
              <a:spcBef>
                <a:spcPts val="300"/>
              </a:spcBef>
              <a:spcAft>
                <a:spcPts val="300"/>
              </a:spcAft>
            </a:pPr>
            <a:endParaRPr lang="fr-FR" sz="1600" dirty="0" smtClean="0">
              <a:latin typeface="+mj-lt"/>
            </a:endParaRPr>
          </a:p>
          <a:p>
            <a:pPr marL="180000" algn="just">
              <a:spcBef>
                <a:spcPts val="300"/>
              </a:spcBef>
              <a:spcAft>
                <a:spcPts val="300"/>
              </a:spcAft>
            </a:pPr>
            <a:r>
              <a:rPr lang="fr-FR" sz="1600" dirty="0" smtClean="0">
                <a:latin typeface="+mj-lt"/>
              </a:rPr>
              <a:t>Marchés </a:t>
            </a:r>
            <a:r>
              <a:rPr lang="fr-FR" sz="1600" dirty="0" smtClean="0">
                <a:latin typeface="+mj-lt"/>
              </a:rPr>
              <a:t>de prestations intellectuelles nécessaires pour l’élaboration des autres stades de </a:t>
            </a:r>
            <a:r>
              <a:rPr lang="fr-FR" sz="1600" dirty="0" smtClean="0">
                <a:latin typeface="+mj-lt"/>
              </a:rPr>
              <a:t>l’opération, par exemple </a:t>
            </a:r>
            <a:r>
              <a:rPr lang="fr-FR" sz="1600" dirty="0" smtClean="0">
                <a:latin typeface="+mj-lt"/>
              </a:rPr>
              <a:t>:</a:t>
            </a:r>
          </a:p>
          <a:p>
            <a:pPr marL="628650" lvl="1" indent="-171450" fontAlgn="ctr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fr-FR" sz="1600" i="1" dirty="0">
                <a:solidFill>
                  <a:schemeClr val="accent2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AMO SECPRO</a:t>
            </a:r>
          </a:p>
          <a:p>
            <a:pPr marL="628650" lvl="1" indent="-171450" fontAlgn="ctr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fr-FR" sz="1600" i="1" dirty="0">
                <a:solidFill>
                  <a:schemeClr val="accent2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Levé topographique</a:t>
            </a:r>
          </a:p>
          <a:p>
            <a:pPr marL="628650" lvl="1" indent="-171450" fontAlgn="ctr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fr-FR" sz="1600" i="1" dirty="0">
                <a:solidFill>
                  <a:schemeClr val="accent2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Étude thermique</a:t>
            </a:r>
          </a:p>
          <a:p>
            <a:pPr marL="628650" lvl="1" indent="-171450" fontAlgn="ctr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fr-FR" sz="1600" i="1" dirty="0">
                <a:solidFill>
                  <a:schemeClr val="accent2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Coordonnateur CSPS</a:t>
            </a:r>
          </a:p>
          <a:p>
            <a:pPr marL="628650" lvl="1" indent="-171450" fontAlgn="ctr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fr-FR" sz="1600" i="1" dirty="0">
                <a:solidFill>
                  <a:schemeClr val="accent2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Contrôleur technique</a:t>
            </a:r>
          </a:p>
          <a:p>
            <a:pPr marL="628650" lvl="1" indent="-171450" fontAlgn="ctr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fr-FR" sz="1600" i="1" dirty="0">
                <a:solidFill>
                  <a:schemeClr val="accent2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Autres</a:t>
            </a:r>
          </a:p>
          <a:p>
            <a:pPr marL="628650" lvl="1" indent="-171450" fontAlgn="ctr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fr-FR" sz="1600" i="1" dirty="0">
                <a:solidFill>
                  <a:schemeClr val="accent2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…</a:t>
            </a: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6C0070DB-476C-40C5-B1F1-C78498995173}"/>
              </a:ext>
            </a:extLst>
          </p:cNvPr>
          <p:cNvSpPr/>
          <p:nvPr/>
        </p:nvSpPr>
        <p:spPr>
          <a:xfrm>
            <a:off x="6196405" y="470619"/>
            <a:ext cx="5995595" cy="352960"/>
          </a:xfrm>
          <a:custGeom>
            <a:avLst/>
            <a:gdLst>
              <a:gd name="connsiteX0" fmla="*/ 0 w 6120000"/>
              <a:gd name="connsiteY0" fmla="*/ 0 h 540000"/>
              <a:gd name="connsiteX1" fmla="*/ 6120000 w 6120000"/>
              <a:gd name="connsiteY1" fmla="*/ 0 h 540000"/>
              <a:gd name="connsiteX2" fmla="*/ 6120000 w 6120000"/>
              <a:gd name="connsiteY2" fmla="*/ 540000 h 540000"/>
              <a:gd name="connsiteX3" fmla="*/ 0 w 6120000"/>
              <a:gd name="connsiteY3" fmla="*/ 540000 h 540000"/>
              <a:gd name="connsiteX4" fmla="*/ 0 w 6120000"/>
              <a:gd name="connsiteY4" fmla="*/ 0 h 540000"/>
              <a:gd name="connsiteX0" fmla="*/ 372979 w 6120000"/>
              <a:gd name="connsiteY0" fmla="*/ 0 h 552032"/>
              <a:gd name="connsiteX1" fmla="*/ 6120000 w 6120000"/>
              <a:gd name="connsiteY1" fmla="*/ 12032 h 552032"/>
              <a:gd name="connsiteX2" fmla="*/ 6120000 w 6120000"/>
              <a:gd name="connsiteY2" fmla="*/ 552032 h 552032"/>
              <a:gd name="connsiteX3" fmla="*/ 0 w 6120000"/>
              <a:gd name="connsiteY3" fmla="*/ 552032 h 552032"/>
              <a:gd name="connsiteX4" fmla="*/ 372979 w 6120000"/>
              <a:gd name="connsiteY4" fmla="*/ 0 h 552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20000" h="552032">
                <a:moveTo>
                  <a:pt x="372979" y="0"/>
                </a:moveTo>
                <a:lnTo>
                  <a:pt x="6120000" y="12032"/>
                </a:lnTo>
                <a:lnTo>
                  <a:pt x="6120000" y="552032"/>
                </a:lnTo>
                <a:lnTo>
                  <a:pt x="0" y="552032"/>
                </a:lnTo>
                <a:lnTo>
                  <a:pt x="372979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26E471B-035B-431A-ADC5-0E9C1981D0DC}"/>
              </a:ext>
            </a:extLst>
          </p:cNvPr>
          <p:cNvSpPr txBox="1"/>
          <p:nvPr/>
        </p:nvSpPr>
        <p:spPr>
          <a:xfrm>
            <a:off x="6572922" y="485025"/>
            <a:ext cx="54480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600" b="1" dirty="0" smtClean="0">
                <a:solidFill>
                  <a:schemeClr val="bg1"/>
                </a:solidFill>
                <a:latin typeface="Marianne"/>
              </a:rPr>
              <a:t>Prestations intellectuelles</a:t>
            </a:r>
            <a:endParaRPr lang="fr-FR" sz="1600" b="1" dirty="0">
              <a:solidFill>
                <a:schemeClr val="bg1"/>
              </a:solidFill>
              <a:latin typeface="Marianne"/>
            </a:endParaRPr>
          </a:p>
        </p:txBody>
      </p:sp>
      <p:sp>
        <p:nvSpPr>
          <p:cNvPr id="18" name="ZoneTexte 17"/>
          <p:cNvSpPr txBox="1"/>
          <p:nvPr/>
        </p:nvSpPr>
        <p:spPr>
          <a:xfrm>
            <a:off x="407368" y="961498"/>
            <a:ext cx="1438365" cy="323165"/>
          </a:xfrm>
          <a:prstGeom prst="rect">
            <a:avLst/>
          </a:prstGeom>
          <a:solidFill>
            <a:schemeClr val="bg1"/>
          </a:solidFill>
        </p:spPr>
        <p:txBody>
          <a:bodyPr wrap="square" bIns="0" rtlCol="0">
            <a:spAutoFit/>
          </a:bodyPr>
          <a:lstStyle/>
          <a:p>
            <a:r>
              <a:rPr lang="fr-FR" b="1" dirty="0" smtClean="0">
                <a:solidFill>
                  <a:schemeClr val="tx2">
                    <a:lumMod val="75000"/>
                  </a:schemeClr>
                </a:solidFill>
                <a:latin typeface="Marianne" panose="02000000000000000000" pitchFamily="50" charset="0"/>
              </a:rPr>
              <a:t>Marchés PI</a:t>
            </a:r>
            <a:endParaRPr lang="fr-FR" sz="1800" b="1" dirty="0">
              <a:solidFill>
                <a:schemeClr val="tx2">
                  <a:lumMod val="75000"/>
                </a:schemeClr>
              </a:solidFill>
              <a:latin typeface="Marianne" panose="02000000000000000000" pitchFamily="50" charset="0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294967295"/>
          </p:nvPr>
        </p:nvSpPr>
        <p:spPr>
          <a:xfrm>
            <a:off x="11231876" y="6439186"/>
            <a:ext cx="569007" cy="365125"/>
          </a:xfrm>
        </p:spPr>
        <p:txBody>
          <a:bodyPr/>
          <a:lstStyle/>
          <a:p>
            <a:fld id="{62020538-C579-4E3D-ACA9-2DAFD688F1FE}" type="slidenum">
              <a:rPr lang="fr-FR" smtClean="0"/>
              <a:pPr/>
              <a:t>23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55356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ZoneTexte 9"/>
          <p:cNvSpPr txBox="1"/>
          <p:nvPr/>
        </p:nvSpPr>
        <p:spPr>
          <a:xfrm>
            <a:off x="180205" y="1028505"/>
            <a:ext cx="11880000" cy="54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2"/>
            </a:solidFill>
          </a:ln>
        </p:spPr>
        <p:txBody>
          <a:bodyPr wrap="square" numCol="1" rtlCol="0" anchor="t">
            <a:noAutofit/>
          </a:bodyPr>
          <a:lstStyle/>
          <a:p>
            <a:pPr algn="just"/>
            <a:endParaRPr lang="fr-FR" sz="800" b="1" i="1" dirty="0" smtClean="0">
              <a:solidFill>
                <a:schemeClr val="accent2"/>
              </a:solidFill>
              <a:latin typeface="Marianne" panose="02000000000000000000" pitchFamily="50" charset="0"/>
            </a:endParaRPr>
          </a:p>
          <a:p>
            <a:pPr algn="just"/>
            <a:endParaRPr lang="fr-FR" sz="800" b="1" i="1" dirty="0">
              <a:solidFill>
                <a:schemeClr val="accent2"/>
              </a:solidFill>
              <a:latin typeface="Marianne" panose="02000000000000000000" pitchFamily="50" charset="0"/>
            </a:endParaRPr>
          </a:p>
          <a:p>
            <a:pPr algn="just"/>
            <a:endParaRPr lang="fr-FR" sz="1200" b="1" i="1" dirty="0" smtClean="0">
              <a:solidFill>
                <a:schemeClr val="accent2"/>
              </a:solidFill>
              <a:latin typeface="Marianne" panose="02000000000000000000" pitchFamily="50" charset="0"/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319679" y="871630"/>
            <a:ext cx="1161987" cy="292388"/>
          </a:xfrm>
          <a:prstGeom prst="rect">
            <a:avLst/>
          </a:prstGeom>
          <a:solidFill>
            <a:schemeClr val="bg1"/>
          </a:solidFill>
        </p:spPr>
        <p:txBody>
          <a:bodyPr wrap="square" bIns="0" rtlCol="0">
            <a:spAutoFit/>
          </a:bodyPr>
          <a:lstStyle>
            <a:defPPr>
              <a:defRPr lang="fr-FR"/>
            </a:defPPr>
            <a:lvl1pPr>
              <a:defRPr sz="1600" b="1">
                <a:solidFill>
                  <a:schemeClr val="tx2">
                    <a:lumMod val="75000"/>
                  </a:schemeClr>
                </a:solidFill>
                <a:latin typeface="Marianne" panose="02000000000000000000" pitchFamily="50" charset="0"/>
              </a:defRPr>
            </a:lvl1pPr>
          </a:lstStyle>
          <a:p>
            <a:r>
              <a:rPr lang="fr-FR" dirty="0" smtClean="0"/>
              <a:t>Synthèse</a:t>
            </a:r>
            <a:endParaRPr lang="fr-FR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4294967295"/>
          </p:nvPr>
        </p:nvSpPr>
        <p:spPr>
          <a:xfrm>
            <a:off x="11231876" y="6439186"/>
            <a:ext cx="569007" cy="365125"/>
          </a:xfrm>
        </p:spPr>
        <p:txBody>
          <a:bodyPr/>
          <a:lstStyle/>
          <a:p>
            <a:fld id="{62020538-C579-4E3D-ACA9-2DAFD688F1FE}" type="slidenum">
              <a:rPr lang="fr-FR" smtClean="0"/>
              <a:pPr/>
              <a:t>24</a:t>
            </a:fld>
            <a:endParaRPr lang="fr-FR" dirty="0"/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6C0070DB-476C-40C5-B1F1-C78498995173}"/>
              </a:ext>
            </a:extLst>
          </p:cNvPr>
          <p:cNvSpPr/>
          <p:nvPr/>
        </p:nvSpPr>
        <p:spPr>
          <a:xfrm>
            <a:off x="6196405" y="470619"/>
            <a:ext cx="5995595" cy="352960"/>
          </a:xfrm>
          <a:custGeom>
            <a:avLst/>
            <a:gdLst>
              <a:gd name="connsiteX0" fmla="*/ 0 w 6120000"/>
              <a:gd name="connsiteY0" fmla="*/ 0 h 540000"/>
              <a:gd name="connsiteX1" fmla="*/ 6120000 w 6120000"/>
              <a:gd name="connsiteY1" fmla="*/ 0 h 540000"/>
              <a:gd name="connsiteX2" fmla="*/ 6120000 w 6120000"/>
              <a:gd name="connsiteY2" fmla="*/ 540000 h 540000"/>
              <a:gd name="connsiteX3" fmla="*/ 0 w 6120000"/>
              <a:gd name="connsiteY3" fmla="*/ 540000 h 540000"/>
              <a:gd name="connsiteX4" fmla="*/ 0 w 6120000"/>
              <a:gd name="connsiteY4" fmla="*/ 0 h 540000"/>
              <a:gd name="connsiteX0" fmla="*/ 372979 w 6120000"/>
              <a:gd name="connsiteY0" fmla="*/ 0 h 552032"/>
              <a:gd name="connsiteX1" fmla="*/ 6120000 w 6120000"/>
              <a:gd name="connsiteY1" fmla="*/ 12032 h 552032"/>
              <a:gd name="connsiteX2" fmla="*/ 6120000 w 6120000"/>
              <a:gd name="connsiteY2" fmla="*/ 552032 h 552032"/>
              <a:gd name="connsiteX3" fmla="*/ 0 w 6120000"/>
              <a:gd name="connsiteY3" fmla="*/ 552032 h 552032"/>
              <a:gd name="connsiteX4" fmla="*/ 372979 w 6120000"/>
              <a:gd name="connsiteY4" fmla="*/ 0 h 552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20000" h="552032">
                <a:moveTo>
                  <a:pt x="372979" y="0"/>
                </a:moveTo>
                <a:lnTo>
                  <a:pt x="6120000" y="12032"/>
                </a:lnTo>
                <a:lnTo>
                  <a:pt x="6120000" y="552032"/>
                </a:lnTo>
                <a:lnTo>
                  <a:pt x="0" y="552032"/>
                </a:lnTo>
                <a:lnTo>
                  <a:pt x="372979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026E471B-035B-431A-ADC5-0E9C1981D0DC}"/>
              </a:ext>
            </a:extLst>
          </p:cNvPr>
          <p:cNvSpPr txBox="1"/>
          <p:nvPr/>
        </p:nvSpPr>
        <p:spPr>
          <a:xfrm>
            <a:off x="6572922" y="485025"/>
            <a:ext cx="52279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600" b="1" dirty="0" smtClean="0">
                <a:solidFill>
                  <a:schemeClr val="bg1"/>
                </a:solidFill>
                <a:latin typeface="Marianne"/>
              </a:rPr>
              <a:t>Conclusion</a:t>
            </a:r>
            <a:endParaRPr lang="fr-FR" sz="1600" b="1" dirty="0">
              <a:solidFill>
                <a:schemeClr val="bg1"/>
              </a:solidFill>
              <a:latin typeface="Marianne"/>
            </a:endParaRPr>
          </a:p>
        </p:txBody>
      </p:sp>
    </p:spTree>
    <p:extLst>
      <p:ext uri="{BB962C8B-B14F-4D97-AF65-F5344CB8AC3E}">
        <p14:creationId xmlns:p14="http://schemas.microsoft.com/office/powerpoint/2010/main" val="775559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C0070DB-476C-40C5-B1F1-C78498995173}"/>
              </a:ext>
            </a:extLst>
          </p:cNvPr>
          <p:cNvSpPr/>
          <p:nvPr/>
        </p:nvSpPr>
        <p:spPr>
          <a:xfrm>
            <a:off x="6196405" y="470619"/>
            <a:ext cx="5995595" cy="352960"/>
          </a:xfrm>
          <a:custGeom>
            <a:avLst/>
            <a:gdLst>
              <a:gd name="connsiteX0" fmla="*/ 0 w 6120000"/>
              <a:gd name="connsiteY0" fmla="*/ 0 h 540000"/>
              <a:gd name="connsiteX1" fmla="*/ 6120000 w 6120000"/>
              <a:gd name="connsiteY1" fmla="*/ 0 h 540000"/>
              <a:gd name="connsiteX2" fmla="*/ 6120000 w 6120000"/>
              <a:gd name="connsiteY2" fmla="*/ 540000 h 540000"/>
              <a:gd name="connsiteX3" fmla="*/ 0 w 6120000"/>
              <a:gd name="connsiteY3" fmla="*/ 540000 h 540000"/>
              <a:gd name="connsiteX4" fmla="*/ 0 w 6120000"/>
              <a:gd name="connsiteY4" fmla="*/ 0 h 540000"/>
              <a:gd name="connsiteX0" fmla="*/ 372979 w 6120000"/>
              <a:gd name="connsiteY0" fmla="*/ 0 h 552032"/>
              <a:gd name="connsiteX1" fmla="*/ 6120000 w 6120000"/>
              <a:gd name="connsiteY1" fmla="*/ 12032 h 552032"/>
              <a:gd name="connsiteX2" fmla="*/ 6120000 w 6120000"/>
              <a:gd name="connsiteY2" fmla="*/ 552032 h 552032"/>
              <a:gd name="connsiteX3" fmla="*/ 0 w 6120000"/>
              <a:gd name="connsiteY3" fmla="*/ 552032 h 552032"/>
              <a:gd name="connsiteX4" fmla="*/ 372979 w 6120000"/>
              <a:gd name="connsiteY4" fmla="*/ 0 h 552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20000" h="552032">
                <a:moveTo>
                  <a:pt x="372979" y="0"/>
                </a:moveTo>
                <a:lnTo>
                  <a:pt x="6120000" y="12032"/>
                </a:lnTo>
                <a:lnTo>
                  <a:pt x="6120000" y="552032"/>
                </a:lnTo>
                <a:lnTo>
                  <a:pt x="0" y="552032"/>
                </a:lnTo>
                <a:lnTo>
                  <a:pt x="372979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26E471B-035B-431A-ADC5-0E9C1981D0DC}"/>
              </a:ext>
            </a:extLst>
          </p:cNvPr>
          <p:cNvSpPr txBox="1"/>
          <p:nvPr/>
        </p:nvSpPr>
        <p:spPr>
          <a:xfrm>
            <a:off x="6572923" y="485025"/>
            <a:ext cx="54849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600" b="1" dirty="0" smtClean="0">
                <a:solidFill>
                  <a:schemeClr val="bg1"/>
                </a:solidFill>
                <a:latin typeface="Marianne"/>
              </a:rPr>
              <a:t>Fiche d’identité de l’opération</a:t>
            </a:r>
            <a:endParaRPr lang="fr-FR" sz="1600" b="1" dirty="0">
              <a:solidFill>
                <a:schemeClr val="bg1"/>
              </a:solidFill>
              <a:latin typeface="Marianne"/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4294967295"/>
          </p:nvPr>
        </p:nvSpPr>
        <p:spPr>
          <a:xfrm>
            <a:off x="11231876" y="6439186"/>
            <a:ext cx="569007" cy="365125"/>
          </a:xfrm>
        </p:spPr>
        <p:txBody>
          <a:bodyPr/>
          <a:lstStyle/>
          <a:p>
            <a:fld id="{62020538-C579-4E3D-ACA9-2DAFD688F1FE}" type="slidenum">
              <a:rPr lang="fr-FR" smtClean="0"/>
              <a:pPr/>
              <a:t>3</a:t>
            </a:fld>
            <a:endParaRPr lang="fr-FR" dirty="0"/>
          </a:p>
        </p:txBody>
      </p:sp>
      <p:sp>
        <p:nvSpPr>
          <p:cNvPr id="13" name="Rectangle 12"/>
          <p:cNvSpPr/>
          <p:nvPr/>
        </p:nvSpPr>
        <p:spPr>
          <a:xfrm>
            <a:off x="310531" y="5143500"/>
            <a:ext cx="11607842" cy="405246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/>
          <p:cNvSpPr txBox="1"/>
          <p:nvPr/>
        </p:nvSpPr>
        <p:spPr>
          <a:xfrm>
            <a:off x="177850" y="1039186"/>
            <a:ext cx="11880000" cy="54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2"/>
            </a:solidFill>
          </a:ln>
        </p:spPr>
        <p:txBody>
          <a:bodyPr wrap="square" numCol="1" rtlCol="0" anchor="t">
            <a:noAutofit/>
          </a:bodyPr>
          <a:lstStyle/>
          <a:p>
            <a:pPr algn="just"/>
            <a:endParaRPr lang="fr-FR" dirty="0" smtClean="0">
              <a:latin typeface="Marianne" panose="02000000000000000000" pitchFamily="50" charset="0"/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432818" y="859348"/>
            <a:ext cx="3292795" cy="323165"/>
          </a:xfrm>
          <a:prstGeom prst="rect">
            <a:avLst/>
          </a:prstGeom>
          <a:solidFill>
            <a:schemeClr val="bg1"/>
          </a:solidFill>
        </p:spPr>
        <p:txBody>
          <a:bodyPr wrap="square" bIns="0" rtlCol="0">
            <a:spAutoFit/>
          </a:bodyPr>
          <a:lstStyle/>
          <a:p>
            <a:r>
              <a:rPr lang="fr-FR" b="1" dirty="0" smtClean="0">
                <a:solidFill>
                  <a:schemeClr val="tx2">
                    <a:lumMod val="75000"/>
                  </a:schemeClr>
                </a:solidFill>
                <a:latin typeface="Marianne" panose="02000000000000000000" pitchFamily="50" charset="0"/>
              </a:rPr>
              <a:t>Présentation de l’opération</a:t>
            </a:r>
            <a:endParaRPr lang="fr-FR" sz="1200" b="1" i="1" dirty="0">
              <a:solidFill>
                <a:schemeClr val="accent2"/>
              </a:solidFill>
              <a:latin typeface="Marianne" panose="02000000000000000000" pitchFamily="50" charset="0"/>
            </a:endParaRPr>
          </a:p>
        </p:txBody>
      </p:sp>
      <p:sp>
        <p:nvSpPr>
          <p:cNvPr id="10" name="Check Box 7" hidden="1">
            <a:extLst>
              <a:ext uri="{63B3BB69-23CF-44E3-9099-C40C66FF867C}">
                <a14:compatExt xmlns:a14="http://schemas.microsoft.com/office/drawing/2010/main" spid="_x0000_s2055"/>
              </a:ext>
              <a:ext uri="{FF2B5EF4-FFF2-40B4-BE49-F238E27FC236}">
                <a16:creationId xmlns:a16="http://schemas.microsoft.com/office/drawing/2014/main" id="{00000000-0008-0000-0100-000007080000}"/>
              </a:ext>
            </a:extLst>
          </p:cNvPr>
          <p:cNvSpPr/>
          <p:nvPr/>
        </p:nvSpPr>
        <p:spPr bwMode="auto">
          <a:xfrm>
            <a:off x="2563813" y="4606925"/>
            <a:ext cx="693737" cy="239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a14" a14:legacySpreadsheetColorIndex="65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xmlns:mc="http://schemas.openxmlformats.org/markup-compatibility/2006" val="000000" mc:Ignorable="a14" a14:legacySpreadsheetColorIndex="64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27432" tIns="18288" rIns="0" bIns="18288" anchor="ctr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l" rtl="0">
              <a:defRPr sz="1000"/>
            </a:pPr>
            <a:r>
              <a:rPr lang="fr-FR" sz="800" b="0" i="0" u="none" strike="noStrike" baseline="0">
                <a:solidFill>
                  <a:srgbClr val="000000"/>
                </a:solidFill>
                <a:latin typeface="Segoe UI"/>
                <a:cs typeface="Segoe UI"/>
              </a:rPr>
              <a:t>   OUI</a:t>
            </a:r>
          </a:p>
        </p:txBody>
      </p:sp>
      <p:sp>
        <p:nvSpPr>
          <p:cNvPr id="12" name="Check Box 71" hidden="1">
            <a:extLst>
              <a:ext uri="{63B3BB69-23CF-44E3-9099-C40C66FF867C}">
                <a14:compatExt xmlns:a14="http://schemas.microsoft.com/office/drawing/2010/main" spid="_x0000_s2119"/>
              </a:ext>
              <a:ext uri="{FF2B5EF4-FFF2-40B4-BE49-F238E27FC236}">
                <a16:creationId xmlns:a16="http://schemas.microsoft.com/office/drawing/2014/main" id="{00000000-0008-0000-0100-000047080000}"/>
              </a:ext>
            </a:extLst>
          </p:cNvPr>
          <p:cNvSpPr/>
          <p:nvPr/>
        </p:nvSpPr>
        <p:spPr bwMode="auto">
          <a:xfrm>
            <a:off x="2563813" y="4606925"/>
            <a:ext cx="733425" cy="239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a14" a14:legacySpreadsheetColorIndex="65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xmlns:mc="http://schemas.openxmlformats.org/markup-compatibility/2006" val="000000" mc:Ignorable="a14" a14:legacySpreadsheetColorIndex="64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27432" tIns="18288" rIns="0" bIns="18288" anchor="ctr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l" rtl="0">
              <a:defRPr sz="1000"/>
            </a:pPr>
            <a:r>
              <a:rPr lang="fr-FR" sz="800" b="0" i="0" u="none" strike="noStrike" baseline="0">
                <a:solidFill>
                  <a:srgbClr val="000000"/>
                </a:solidFill>
                <a:latin typeface="Segoe UI"/>
                <a:cs typeface="Segoe UI"/>
              </a:rPr>
              <a:t> NON</a:t>
            </a:r>
          </a:p>
        </p:txBody>
      </p:sp>
      <p:graphicFrame>
        <p:nvGraphicFramePr>
          <p:cNvPr id="6" name="Tableau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7109373"/>
              </p:ext>
            </p:extLst>
          </p:nvPr>
        </p:nvGraphicFramePr>
        <p:xfrm>
          <a:off x="432816" y="1252506"/>
          <a:ext cx="11368066" cy="45150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40612">
                  <a:extLst>
                    <a:ext uri="{9D8B030D-6E8A-4147-A177-3AD203B41FA5}">
                      <a16:colId xmlns:a16="http://schemas.microsoft.com/office/drawing/2014/main" val="2786988606"/>
                    </a:ext>
                  </a:extLst>
                </a:gridCol>
                <a:gridCol w="9027454">
                  <a:extLst>
                    <a:ext uri="{9D8B030D-6E8A-4147-A177-3AD203B41FA5}">
                      <a16:colId xmlns:a16="http://schemas.microsoft.com/office/drawing/2014/main" val="1211592753"/>
                    </a:ext>
                  </a:extLst>
                </a:gridCol>
              </a:tblGrid>
              <a:tr h="374365">
                <a:tc gridSpan="2">
                  <a:txBody>
                    <a:bodyPr/>
                    <a:lstStyle/>
                    <a:p>
                      <a:r>
                        <a:rPr lang="fr-FR" sz="1600" dirty="0" smtClean="0"/>
                        <a:t>CARACTERISTIQUES</a:t>
                      </a:r>
                      <a:r>
                        <a:rPr lang="fr-FR" sz="1600" baseline="0" dirty="0" smtClean="0"/>
                        <a:t> DE L’OPERATION</a:t>
                      </a:r>
                      <a:endParaRPr lang="fr-FR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80768224"/>
                  </a:ext>
                </a:extLst>
              </a:tr>
              <a:tr h="4140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u="none" strike="noStrike" dirty="0" smtClean="0">
                          <a:effectLst/>
                        </a:rPr>
                        <a:t>Libellé du projet</a:t>
                      </a:r>
                      <a:endParaRPr lang="fr-FR" sz="1600" b="1" i="0" u="none" strike="noStrike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04927775"/>
                  </a:ext>
                </a:extLst>
              </a:tr>
              <a:tr h="4140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u="none" strike="noStrike" dirty="0" smtClean="0">
                          <a:effectLst/>
                        </a:rPr>
                        <a:t>Libellé de l’opération</a:t>
                      </a:r>
                      <a:endParaRPr lang="fr-FR" sz="1600" b="1" i="0" u="none" strike="noStrike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91387778"/>
                  </a:ext>
                </a:extLst>
              </a:tr>
              <a:tr h="414070">
                <a:tc>
                  <a:txBody>
                    <a:bodyPr/>
                    <a:lstStyle/>
                    <a:p>
                      <a:r>
                        <a:rPr lang="fr-FR" sz="1600" u="none" strike="noStrike" dirty="0" smtClean="0">
                          <a:effectLst/>
                        </a:rPr>
                        <a:t>N° immeuble G2D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86510370"/>
                  </a:ext>
                </a:extLst>
              </a:tr>
              <a:tr h="414070">
                <a:tc>
                  <a:txBody>
                    <a:bodyPr/>
                    <a:lstStyle/>
                    <a:p>
                      <a:r>
                        <a:rPr lang="fr-FR" sz="1600" u="none" strike="noStrike" dirty="0" smtClean="0">
                          <a:effectLst/>
                        </a:rPr>
                        <a:t>Bénéficiaire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0534819"/>
                  </a:ext>
                </a:extLst>
              </a:tr>
              <a:tr h="414070">
                <a:tc>
                  <a:txBody>
                    <a:bodyPr/>
                    <a:lstStyle/>
                    <a:p>
                      <a:r>
                        <a:rPr lang="fr-FR" sz="1600" u="none" strike="noStrike" dirty="0" smtClean="0">
                          <a:effectLst/>
                        </a:rPr>
                        <a:t>PI /Plan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1967146"/>
                  </a:ext>
                </a:extLst>
              </a:tr>
              <a:tr h="414070">
                <a:tc>
                  <a:txBody>
                    <a:bodyPr/>
                    <a:lstStyle/>
                    <a:p>
                      <a:r>
                        <a:rPr lang="fr-FR" sz="1600" u="none" strike="noStrike" dirty="0" smtClean="0">
                          <a:effectLst/>
                        </a:rPr>
                        <a:t>Utilisateur    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33470849"/>
                  </a:ext>
                </a:extLst>
              </a:tr>
              <a:tr h="414070">
                <a:tc>
                  <a:txBody>
                    <a:bodyPr/>
                    <a:lstStyle/>
                    <a:p>
                      <a:r>
                        <a:rPr lang="fr-FR" sz="1600" u="none" strike="noStrike" dirty="0" smtClean="0">
                          <a:effectLst/>
                        </a:rPr>
                        <a:t>Numéro COSI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513623"/>
                  </a:ext>
                </a:extLst>
              </a:tr>
              <a:tr h="414070">
                <a:tc>
                  <a:txBody>
                    <a:bodyPr/>
                    <a:lstStyle/>
                    <a:p>
                      <a:r>
                        <a:rPr lang="fr-FR" sz="1600" u="none" strike="noStrike" dirty="0" smtClean="0">
                          <a:effectLst/>
                        </a:rPr>
                        <a:t>Base défense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2741624"/>
                  </a:ext>
                </a:extLst>
              </a:tr>
              <a:tr h="414070">
                <a:tc>
                  <a:txBody>
                    <a:bodyPr/>
                    <a:lstStyle/>
                    <a:p>
                      <a:r>
                        <a:rPr lang="fr-FR" sz="1600" u="none" strike="noStrike" dirty="0" err="1" smtClean="0">
                          <a:effectLst/>
                        </a:rPr>
                        <a:t>Resp</a:t>
                      </a:r>
                      <a:r>
                        <a:rPr lang="fr-FR" sz="1600" u="none" strike="noStrike" dirty="0" smtClean="0">
                          <a:effectLst/>
                        </a:rPr>
                        <a:t>. budgétaire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659529"/>
                  </a:ext>
                </a:extLst>
              </a:tr>
              <a:tr h="414070">
                <a:tc>
                  <a:txBody>
                    <a:bodyPr/>
                    <a:lstStyle/>
                    <a:p>
                      <a:r>
                        <a:rPr lang="fr-FR" sz="1600" u="none" strike="noStrike" dirty="0" smtClean="0">
                          <a:effectLst/>
                        </a:rPr>
                        <a:t>Coût de référence 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600" dirty="0" smtClean="0"/>
                        <a:t>2026</a:t>
                      </a:r>
                      <a:endParaRPr lang="fr-FR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35743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80077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C0070DB-476C-40C5-B1F1-C78498995173}"/>
              </a:ext>
            </a:extLst>
          </p:cNvPr>
          <p:cNvSpPr/>
          <p:nvPr/>
        </p:nvSpPr>
        <p:spPr>
          <a:xfrm>
            <a:off x="6196405" y="470619"/>
            <a:ext cx="5995595" cy="352960"/>
          </a:xfrm>
          <a:custGeom>
            <a:avLst/>
            <a:gdLst>
              <a:gd name="connsiteX0" fmla="*/ 0 w 6120000"/>
              <a:gd name="connsiteY0" fmla="*/ 0 h 540000"/>
              <a:gd name="connsiteX1" fmla="*/ 6120000 w 6120000"/>
              <a:gd name="connsiteY1" fmla="*/ 0 h 540000"/>
              <a:gd name="connsiteX2" fmla="*/ 6120000 w 6120000"/>
              <a:gd name="connsiteY2" fmla="*/ 540000 h 540000"/>
              <a:gd name="connsiteX3" fmla="*/ 0 w 6120000"/>
              <a:gd name="connsiteY3" fmla="*/ 540000 h 540000"/>
              <a:gd name="connsiteX4" fmla="*/ 0 w 6120000"/>
              <a:gd name="connsiteY4" fmla="*/ 0 h 540000"/>
              <a:gd name="connsiteX0" fmla="*/ 372979 w 6120000"/>
              <a:gd name="connsiteY0" fmla="*/ 0 h 552032"/>
              <a:gd name="connsiteX1" fmla="*/ 6120000 w 6120000"/>
              <a:gd name="connsiteY1" fmla="*/ 12032 h 552032"/>
              <a:gd name="connsiteX2" fmla="*/ 6120000 w 6120000"/>
              <a:gd name="connsiteY2" fmla="*/ 552032 h 552032"/>
              <a:gd name="connsiteX3" fmla="*/ 0 w 6120000"/>
              <a:gd name="connsiteY3" fmla="*/ 552032 h 552032"/>
              <a:gd name="connsiteX4" fmla="*/ 372979 w 6120000"/>
              <a:gd name="connsiteY4" fmla="*/ 0 h 552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20000" h="552032">
                <a:moveTo>
                  <a:pt x="372979" y="0"/>
                </a:moveTo>
                <a:lnTo>
                  <a:pt x="6120000" y="12032"/>
                </a:lnTo>
                <a:lnTo>
                  <a:pt x="6120000" y="552032"/>
                </a:lnTo>
                <a:lnTo>
                  <a:pt x="0" y="552032"/>
                </a:lnTo>
                <a:lnTo>
                  <a:pt x="372979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26E471B-035B-431A-ADC5-0E9C1981D0DC}"/>
              </a:ext>
            </a:extLst>
          </p:cNvPr>
          <p:cNvSpPr txBox="1"/>
          <p:nvPr/>
        </p:nvSpPr>
        <p:spPr>
          <a:xfrm>
            <a:off x="6572923" y="485025"/>
            <a:ext cx="54849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600" b="1" smtClean="0">
                <a:solidFill>
                  <a:schemeClr val="bg1"/>
                </a:solidFill>
                <a:latin typeface="Marianne"/>
              </a:rPr>
              <a:t>Fiche d’identité de l’opération</a:t>
            </a:r>
            <a:endParaRPr lang="fr-FR" sz="1600" b="1" dirty="0">
              <a:solidFill>
                <a:schemeClr val="bg1"/>
              </a:solidFill>
              <a:latin typeface="Marianne"/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4294967295"/>
          </p:nvPr>
        </p:nvSpPr>
        <p:spPr>
          <a:xfrm>
            <a:off x="11231876" y="6439186"/>
            <a:ext cx="569007" cy="365125"/>
          </a:xfrm>
        </p:spPr>
        <p:txBody>
          <a:bodyPr/>
          <a:lstStyle/>
          <a:p>
            <a:fld id="{62020538-C579-4E3D-ACA9-2DAFD688F1FE}" type="slidenum">
              <a:rPr lang="fr-FR" smtClean="0"/>
              <a:pPr/>
              <a:t>4</a:t>
            </a:fld>
            <a:endParaRPr lang="fr-FR" dirty="0"/>
          </a:p>
        </p:txBody>
      </p:sp>
      <p:sp>
        <p:nvSpPr>
          <p:cNvPr id="13" name="Rectangle 12"/>
          <p:cNvSpPr/>
          <p:nvPr/>
        </p:nvSpPr>
        <p:spPr>
          <a:xfrm>
            <a:off x="310531" y="5143500"/>
            <a:ext cx="11607842" cy="405246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/>
          <p:cNvSpPr txBox="1"/>
          <p:nvPr/>
        </p:nvSpPr>
        <p:spPr>
          <a:xfrm>
            <a:off x="177850" y="1039186"/>
            <a:ext cx="11880000" cy="54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2"/>
            </a:solidFill>
          </a:ln>
        </p:spPr>
        <p:txBody>
          <a:bodyPr wrap="square" numCol="1" rtlCol="0" anchor="t">
            <a:noAutofit/>
          </a:bodyPr>
          <a:lstStyle/>
          <a:p>
            <a:pPr algn="ctr">
              <a:lnSpc>
                <a:spcPct val="115000"/>
              </a:lnSpc>
            </a:pPr>
            <a:endParaRPr lang="fr-FR" dirty="0">
              <a:latin typeface="Marianne" panose="02000000000000000000" pitchFamily="50" charset="0"/>
            </a:endParaRPr>
          </a:p>
          <a:p>
            <a:pPr>
              <a:lnSpc>
                <a:spcPct val="115000"/>
              </a:lnSpc>
            </a:pPr>
            <a:r>
              <a:rPr lang="fr-FR" sz="1600" dirty="0" smtClean="0"/>
              <a:t>Faire </a:t>
            </a:r>
            <a:r>
              <a:rPr lang="fr-FR" sz="1600" dirty="0"/>
              <a:t>le rappel des messages officiels qui ont jalonné la vie de </a:t>
            </a:r>
            <a:r>
              <a:rPr lang="fr-FR" sz="1600" dirty="0" smtClean="0"/>
              <a:t>l’opération </a:t>
            </a:r>
            <a:r>
              <a:rPr lang="fr-FR" sz="1600" dirty="0"/>
              <a:t>jusqu’au lancement de l’étude de </a:t>
            </a:r>
            <a:r>
              <a:rPr lang="fr-FR" sz="1600" dirty="0" smtClean="0"/>
              <a:t>faisabilité. </a:t>
            </a:r>
            <a:endParaRPr lang="fr-FR" sz="1600" dirty="0" smtClean="0"/>
          </a:p>
          <a:p>
            <a:pPr>
              <a:lnSpc>
                <a:spcPct val="115000"/>
              </a:lnSpc>
            </a:pPr>
            <a:r>
              <a:rPr lang="fr-FR" sz="1000" i="1" dirty="0" smtClean="0">
                <a:solidFill>
                  <a:schemeClr val="accent2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Par </a:t>
            </a:r>
            <a:r>
              <a:rPr lang="fr-FR" sz="1000" i="1" dirty="0">
                <a:solidFill>
                  <a:schemeClr val="accent2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exemple : </a:t>
            </a:r>
          </a:p>
          <a:p>
            <a:pPr>
              <a:lnSpc>
                <a:spcPct val="115000"/>
              </a:lnSpc>
            </a:pPr>
            <a:r>
              <a:rPr lang="fr-FR" sz="1000" i="1" dirty="0">
                <a:solidFill>
                  <a:schemeClr val="accent2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- </a:t>
            </a:r>
            <a:r>
              <a:rPr lang="fr-FR" sz="1000" i="1" dirty="0" err="1">
                <a:solidFill>
                  <a:schemeClr val="accent2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Nemo</a:t>
            </a:r>
            <a:r>
              <a:rPr lang="fr-FR" sz="1000" i="1" dirty="0">
                <a:solidFill>
                  <a:schemeClr val="accent2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fr-FR" sz="1000" i="1" dirty="0">
                <a:solidFill>
                  <a:schemeClr val="accent2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XXX/X/XXXX du XX/XX/XXXX </a:t>
            </a:r>
            <a:r>
              <a:rPr lang="fr-FR" sz="1000" i="1" dirty="0">
                <a:solidFill>
                  <a:schemeClr val="accent2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: transmission de la fiche d’expression des besoins et des rapports d’audits (CVPO, infra, plancher technique).</a:t>
            </a:r>
          </a:p>
          <a:p>
            <a:pPr>
              <a:lnSpc>
                <a:spcPct val="115000"/>
              </a:lnSpc>
            </a:pPr>
            <a:r>
              <a:rPr lang="fr-FR" sz="1000" i="1" dirty="0">
                <a:solidFill>
                  <a:schemeClr val="accent2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- </a:t>
            </a:r>
            <a:r>
              <a:rPr lang="fr-FR" sz="1000" i="1" dirty="0" err="1">
                <a:solidFill>
                  <a:schemeClr val="accent2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Nemo</a:t>
            </a:r>
            <a:r>
              <a:rPr lang="fr-FR" sz="1000" i="1" dirty="0">
                <a:solidFill>
                  <a:schemeClr val="accent2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XXX/X/XXXX du XX/XX/XXXX </a:t>
            </a:r>
            <a:r>
              <a:rPr lang="fr-FR" sz="1000" i="1" dirty="0">
                <a:solidFill>
                  <a:schemeClr val="accent2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: demande au SID </a:t>
            </a:r>
            <a:r>
              <a:rPr lang="fr-FR" sz="1000" i="1" dirty="0" err="1">
                <a:solidFill>
                  <a:schemeClr val="accent2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IdF</a:t>
            </a:r>
            <a:r>
              <a:rPr lang="fr-FR" sz="1000" i="1" dirty="0">
                <a:solidFill>
                  <a:schemeClr val="accent2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la réalisation d’une étude préalable portant principalement sur l’électricité, la climatisation, la supervision et l’incendie.</a:t>
            </a:r>
          </a:p>
          <a:p>
            <a:pPr>
              <a:lnSpc>
                <a:spcPct val="115000"/>
              </a:lnSpc>
            </a:pPr>
            <a:r>
              <a:rPr lang="fr-FR" sz="1000" i="1" dirty="0">
                <a:solidFill>
                  <a:schemeClr val="accent2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- Note Express </a:t>
            </a:r>
            <a:r>
              <a:rPr lang="fr-FR" sz="1000" i="1" dirty="0" err="1">
                <a:solidFill>
                  <a:schemeClr val="accent2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n°XXXX</a:t>
            </a:r>
            <a:r>
              <a:rPr lang="fr-FR" sz="1000" i="1" dirty="0">
                <a:solidFill>
                  <a:schemeClr val="accent2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/XXXXX du XX/XX/XXXX </a:t>
            </a:r>
            <a:r>
              <a:rPr lang="fr-FR" sz="1000" i="1" dirty="0">
                <a:solidFill>
                  <a:schemeClr val="accent2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: demande à l’USID de Versailles la réalisation d’un avis initial d’opportunité.</a:t>
            </a:r>
          </a:p>
          <a:p>
            <a:pPr>
              <a:lnSpc>
                <a:spcPct val="115000"/>
              </a:lnSpc>
            </a:pPr>
            <a:r>
              <a:rPr lang="fr-FR" sz="1000" i="1" dirty="0">
                <a:solidFill>
                  <a:schemeClr val="accent2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- </a:t>
            </a:r>
            <a:r>
              <a:rPr lang="fr-FR" sz="1000" i="1" dirty="0" err="1">
                <a:solidFill>
                  <a:schemeClr val="accent2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Nemo</a:t>
            </a:r>
            <a:r>
              <a:rPr lang="fr-FR" sz="1000" i="1" dirty="0">
                <a:solidFill>
                  <a:schemeClr val="accent2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XXX/X/XXXX du XX/XX/XXXX </a:t>
            </a:r>
            <a:r>
              <a:rPr lang="fr-FR" sz="1000" i="1" dirty="0">
                <a:solidFill>
                  <a:schemeClr val="accent2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: </a:t>
            </a:r>
            <a:r>
              <a:rPr lang="fr-FR" sz="1000" i="1" dirty="0">
                <a:solidFill>
                  <a:schemeClr val="accent2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transmission de l’avis initial d’opportunité dans lequel sont demandées des études complémentaires au vue de la complexité inhérente aux travaux envisagés.</a:t>
            </a:r>
          </a:p>
          <a:p>
            <a:pPr>
              <a:lnSpc>
                <a:spcPct val="115000"/>
              </a:lnSpc>
            </a:pPr>
            <a:r>
              <a:rPr lang="fr-FR" sz="1000" i="1" dirty="0">
                <a:solidFill>
                  <a:schemeClr val="accent2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- </a:t>
            </a:r>
            <a:r>
              <a:rPr lang="fr-FR" sz="1000" i="1" dirty="0" err="1">
                <a:solidFill>
                  <a:schemeClr val="accent2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Nemo</a:t>
            </a:r>
            <a:r>
              <a:rPr lang="fr-FR" sz="1000" i="1" dirty="0">
                <a:solidFill>
                  <a:schemeClr val="accent2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XXX/X/XXXX du XX/XX/XXXX </a:t>
            </a:r>
            <a:r>
              <a:rPr lang="fr-FR" sz="1000" i="1" dirty="0">
                <a:solidFill>
                  <a:schemeClr val="accent2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: </a:t>
            </a:r>
            <a:r>
              <a:rPr lang="fr-FR" sz="1000" i="1" dirty="0">
                <a:solidFill>
                  <a:schemeClr val="accent2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demande </a:t>
            </a:r>
            <a:r>
              <a:rPr lang="fr-FR" sz="1000" i="1" dirty="0">
                <a:solidFill>
                  <a:schemeClr val="accent2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au SID </a:t>
            </a:r>
            <a:r>
              <a:rPr lang="fr-FR" sz="1000" i="1" dirty="0" err="1">
                <a:solidFill>
                  <a:schemeClr val="accent2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IdF</a:t>
            </a:r>
            <a:r>
              <a:rPr lang="fr-FR" sz="1000" i="1" dirty="0">
                <a:solidFill>
                  <a:schemeClr val="accent2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fr-FR" sz="1000" i="1" dirty="0">
                <a:solidFill>
                  <a:schemeClr val="accent2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la prise en compte de cette opération au titre de la maintenance lourde (ML).</a:t>
            </a:r>
          </a:p>
          <a:p>
            <a:pPr>
              <a:lnSpc>
                <a:spcPct val="115000"/>
              </a:lnSpc>
            </a:pPr>
            <a:r>
              <a:rPr lang="fr-FR" sz="1000" i="1" dirty="0">
                <a:solidFill>
                  <a:schemeClr val="accent2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- </a:t>
            </a:r>
            <a:r>
              <a:rPr lang="fr-FR" sz="1000" i="1" dirty="0" err="1">
                <a:solidFill>
                  <a:schemeClr val="accent2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Nemo</a:t>
            </a:r>
            <a:r>
              <a:rPr lang="fr-FR" sz="1000" i="1" dirty="0">
                <a:solidFill>
                  <a:schemeClr val="accent2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XXX/X/XXXX du XX/XX/XXXX </a:t>
            </a:r>
            <a:r>
              <a:rPr lang="fr-FR" sz="1000" i="1" dirty="0">
                <a:solidFill>
                  <a:schemeClr val="accent2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: </a:t>
            </a:r>
            <a:r>
              <a:rPr lang="fr-FR" sz="1000" i="1" dirty="0">
                <a:solidFill>
                  <a:schemeClr val="accent2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transmission du PV de réunion de concertation initiale </a:t>
            </a:r>
            <a:r>
              <a:rPr lang="fr-FR" sz="1000" i="1" dirty="0">
                <a:solidFill>
                  <a:schemeClr val="accent2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au </a:t>
            </a:r>
            <a:r>
              <a:rPr lang="fr-FR" sz="1000" i="1" dirty="0">
                <a:solidFill>
                  <a:schemeClr val="accent2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cours de laquelle le besoin a été réétudié et les objectifs de l’étude initiale de faisabilité définis.</a:t>
            </a:r>
          </a:p>
          <a:p>
            <a:pPr marL="271463" indent="-271463">
              <a:buFont typeface="Wingdings" panose="05000000000000000000" pitchFamily="2" charset="2"/>
              <a:buChar char="q"/>
            </a:pPr>
            <a:endParaRPr lang="fr-FR" sz="1200" i="1" dirty="0" smtClean="0">
              <a:ln w="0"/>
              <a:solidFill>
                <a:schemeClr val="accent2"/>
              </a:solidFill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432818" y="859348"/>
            <a:ext cx="5379431" cy="323165"/>
          </a:xfrm>
          <a:prstGeom prst="rect">
            <a:avLst/>
          </a:prstGeom>
          <a:solidFill>
            <a:schemeClr val="bg1"/>
          </a:solidFill>
        </p:spPr>
        <p:txBody>
          <a:bodyPr wrap="square" bIns="0" rtlCol="0">
            <a:spAutoFit/>
          </a:bodyPr>
          <a:lstStyle/>
          <a:p>
            <a:r>
              <a:rPr lang="fr-FR" b="1" dirty="0" smtClean="0">
                <a:solidFill>
                  <a:schemeClr val="tx2">
                    <a:lumMod val="75000"/>
                  </a:schemeClr>
                </a:solidFill>
                <a:latin typeface="Marianne" panose="02000000000000000000" pitchFamily="50" charset="0"/>
              </a:rPr>
              <a:t>Rappel des éléments à l’origine de l’opération</a:t>
            </a:r>
            <a:endParaRPr lang="fr-FR" sz="1200" b="1" i="1" dirty="0">
              <a:solidFill>
                <a:schemeClr val="accent2"/>
              </a:solidFill>
              <a:latin typeface="Marianne" panose="020000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6726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C0070DB-476C-40C5-B1F1-C78498995173}"/>
              </a:ext>
            </a:extLst>
          </p:cNvPr>
          <p:cNvSpPr/>
          <p:nvPr/>
        </p:nvSpPr>
        <p:spPr>
          <a:xfrm>
            <a:off x="6196405" y="470619"/>
            <a:ext cx="5995595" cy="352960"/>
          </a:xfrm>
          <a:custGeom>
            <a:avLst/>
            <a:gdLst>
              <a:gd name="connsiteX0" fmla="*/ 0 w 6120000"/>
              <a:gd name="connsiteY0" fmla="*/ 0 h 540000"/>
              <a:gd name="connsiteX1" fmla="*/ 6120000 w 6120000"/>
              <a:gd name="connsiteY1" fmla="*/ 0 h 540000"/>
              <a:gd name="connsiteX2" fmla="*/ 6120000 w 6120000"/>
              <a:gd name="connsiteY2" fmla="*/ 540000 h 540000"/>
              <a:gd name="connsiteX3" fmla="*/ 0 w 6120000"/>
              <a:gd name="connsiteY3" fmla="*/ 540000 h 540000"/>
              <a:gd name="connsiteX4" fmla="*/ 0 w 6120000"/>
              <a:gd name="connsiteY4" fmla="*/ 0 h 540000"/>
              <a:gd name="connsiteX0" fmla="*/ 372979 w 6120000"/>
              <a:gd name="connsiteY0" fmla="*/ 0 h 552032"/>
              <a:gd name="connsiteX1" fmla="*/ 6120000 w 6120000"/>
              <a:gd name="connsiteY1" fmla="*/ 12032 h 552032"/>
              <a:gd name="connsiteX2" fmla="*/ 6120000 w 6120000"/>
              <a:gd name="connsiteY2" fmla="*/ 552032 h 552032"/>
              <a:gd name="connsiteX3" fmla="*/ 0 w 6120000"/>
              <a:gd name="connsiteY3" fmla="*/ 552032 h 552032"/>
              <a:gd name="connsiteX4" fmla="*/ 372979 w 6120000"/>
              <a:gd name="connsiteY4" fmla="*/ 0 h 552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20000" h="552032">
                <a:moveTo>
                  <a:pt x="372979" y="0"/>
                </a:moveTo>
                <a:lnTo>
                  <a:pt x="6120000" y="12032"/>
                </a:lnTo>
                <a:lnTo>
                  <a:pt x="6120000" y="552032"/>
                </a:lnTo>
                <a:lnTo>
                  <a:pt x="0" y="552032"/>
                </a:lnTo>
                <a:lnTo>
                  <a:pt x="372979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26E471B-035B-431A-ADC5-0E9C1981D0DC}"/>
              </a:ext>
            </a:extLst>
          </p:cNvPr>
          <p:cNvSpPr txBox="1"/>
          <p:nvPr/>
        </p:nvSpPr>
        <p:spPr>
          <a:xfrm>
            <a:off x="6572922" y="485025"/>
            <a:ext cx="54715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600" b="1" dirty="0" smtClean="0">
                <a:solidFill>
                  <a:schemeClr val="bg1"/>
                </a:solidFill>
                <a:latin typeface="Marianne"/>
              </a:rPr>
              <a:t>Besoins</a:t>
            </a:r>
            <a:endParaRPr lang="fr-FR" sz="1600" b="1" dirty="0">
              <a:solidFill>
                <a:schemeClr val="bg1"/>
              </a:solidFill>
              <a:latin typeface="Marianne"/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164428" y="974649"/>
            <a:ext cx="11880000" cy="1739351"/>
          </a:xfrm>
          <a:prstGeom prst="rect">
            <a:avLst/>
          </a:prstGeom>
          <a:solidFill>
            <a:schemeClr val="bg1"/>
          </a:solidFill>
          <a:ln w="28575">
            <a:solidFill>
              <a:schemeClr val="tx2"/>
            </a:solidFill>
          </a:ln>
        </p:spPr>
        <p:txBody>
          <a:bodyPr wrap="square" numCol="1" rtlCol="0" anchor="t">
            <a:noAutofit/>
          </a:bodyPr>
          <a:lstStyle/>
          <a:p>
            <a:pPr marL="180000" algn="just"/>
            <a:endParaRPr lang="fr-FR" i="1" dirty="0"/>
          </a:p>
          <a:p>
            <a:pPr marL="180000" algn="just"/>
            <a:r>
              <a:rPr lang="fr-FR" sz="1600" dirty="0" smtClean="0">
                <a:ln w="0"/>
              </a:rPr>
              <a:t>Préciser </a:t>
            </a:r>
            <a:r>
              <a:rPr lang="fr-FR" sz="1600" dirty="0">
                <a:ln w="0"/>
              </a:rPr>
              <a:t>les attendus, les capacités, les objectifs fixés</a:t>
            </a:r>
          </a:p>
        </p:txBody>
      </p:sp>
      <p:sp>
        <p:nvSpPr>
          <p:cNvPr id="15" name="ZoneTexte 14"/>
          <p:cNvSpPr txBox="1"/>
          <p:nvPr/>
        </p:nvSpPr>
        <p:spPr>
          <a:xfrm>
            <a:off x="277150" y="769581"/>
            <a:ext cx="1045329" cy="323165"/>
          </a:xfrm>
          <a:prstGeom prst="rect">
            <a:avLst/>
          </a:prstGeom>
          <a:solidFill>
            <a:schemeClr val="bg1"/>
          </a:solidFill>
        </p:spPr>
        <p:txBody>
          <a:bodyPr wrap="square" bIns="0" rtlCol="0">
            <a:spAutoFit/>
          </a:bodyPr>
          <a:lstStyle/>
          <a:p>
            <a:r>
              <a:rPr lang="fr-FR" b="1" dirty="0" smtClean="0">
                <a:solidFill>
                  <a:schemeClr val="tx2">
                    <a:lumMod val="75000"/>
                  </a:schemeClr>
                </a:solidFill>
                <a:latin typeface="Marianne" panose="02000000000000000000" pitchFamily="50" charset="0"/>
              </a:rPr>
              <a:t>Besoins </a:t>
            </a:r>
            <a:endParaRPr lang="fr-FR" sz="1800" b="1" dirty="0">
              <a:solidFill>
                <a:schemeClr val="tx2">
                  <a:lumMod val="75000"/>
                </a:schemeClr>
              </a:solidFill>
              <a:latin typeface="Marianne" panose="02000000000000000000" pitchFamily="50" charset="0"/>
            </a:endParaRP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4294967295"/>
          </p:nvPr>
        </p:nvSpPr>
        <p:spPr>
          <a:xfrm>
            <a:off x="11231876" y="6439186"/>
            <a:ext cx="569007" cy="365125"/>
          </a:xfrm>
        </p:spPr>
        <p:txBody>
          <a:bodyPr/>
          <a:lstStyle/>
          <a:p>
            <a:fld id="{62020538-C579-4E3D-ACA9-2DAFD688F1FE}" type="slidenum">
              <a:rPr lang="fr-FR" smtClean="0"/>
              <a:pPr/>
              <a:t>5</a:t>
            </a:fld>
            <a:endParaRPr lang="fr-FR" dirty="0"/>
          </a:p>
        </p:txBody>
      </p:sp>
      <p:sp>
        <p:nvSpPr>
          <p:cNvPr id="18" name="ZoneTexte 17"/>
          <p:cNvSpPr txBox="1"/>
          <p:nvPr/>
        </p:nvSpPr>
        <p:spPr>
          <a:xfrm>
            <a:off x="164428" y="2919068"/>
            <a:ext cx="11880000" cy="352011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2"/>
            </a:solidFill>
          </a:ln>
        </p:spPr>
        <p:txBody>
          <a:bodyPr wrap="square" numCol="1" rtlCol="0" anchor="t">
            <a:noAutofit/>
          </a:bodyPr>
          <a:lstStyle/>
          <a:p>
            <a:pPr marL="180000" algn="just"/>
            <a:endParaRPr lang="fr-FR" sz="1600" dirty="0" smtClean="0"/>
          </a:p>
          <a:p>
            <a:pPr marL="180000" algn="just"/>
            <a:r>
              <a:rPr lang="fr-FR" sz="1600" dirty="0">
                <a:ln w="0"/>
              </a:rPr>
              <a:t>Préciser sur cette planche les évolutions de besoin </a:t>
            </a:r>
            <a:r>
              <a:rPr lang="fr-FR" sz="1600" dirty="0" smtClean="0">
                <a:ln w="0"/>
              </a:rPr>
              <a:t>et leurs références depuis </a:t>
            </a:r>
            <a:r>
              <a:rPr lang="fr-FR" sz="1600" dirty="0">
                <a:ln w="0"/>
              </a:rPr>
              <a:t>l’expression </a:t>
            </a:r>
            <a:r>
              <a:rPr lang="fr-FR" sz="1600" dirty="0" smtClean="0">
                <a:ln w="0"/>
              </a:rPr>
              <a:t>initiale de </a:t>
            </a:r>
            <a:r>
              <a:rPr lang="fr-FR" sz="1600" dirty="0">
                <a:ln w="0"/>
              </a:rPr>
              <a:t>besoin. Le tableau ci-dessous est donné à titre d’exemple et peut être adapté en fonction du </a:t>
            </a:r>
            <a:r>
              <a:rPr lang="fr-FR" sz="1600" dirty="0" smtClean="0">
                <a:ln w="0"/>
              </a:rPr>
              <a:t>projet. </a:t>
            </a:r>
            <a:endParaRPr lang="fr-FR" sz="1600" dirty="0">
              <a:ln w="0"/>
            </a:endParaRPr>
          </a:p>
        </p:txBody>
      </p:sp>
      <p:sp>
        <p:nvSpPr>
          <p:cNvPr id="19" name="ZoneTexte 18"/>
          <p:cNvSpPr txBox="1"/>
          <p:nvPr/>
        </p:nvSpPr>
        <p:spPr>
          <a:xfrm>
            <a:off x="277150" y="2748900"/>
            <a:ext cx="1401848" cy="323165"/>
          </a:xfrm>
          <a:prstGeom prst="rect">
            <a:avLst/>
          </a:prstGeom>
          <a:solidFill>
            <a:schemeClr val="bg1"/>
          </a:solidFill>
        </p:spPr>
        <p:txBody>
          <a:bodyPr wrap="square" bIns="0" rtlCol="0">
            <a:spAutoFit/>
          </a:bodyPr>
          <a:lstStyle/>
          <a:p>
            <a:r>
              <a:rPr lang="fr-FR" b="1" dirty="0" smtClean="0">
                <a:solidFill>
                  <a:schemeClr val="tx2">
                    <a:lumMod val="75000"/>
                  </a:schemeClr>
                </a:solidFill>
                <a:latin typeface="Marianne" panose="02000000000000000000" pitchFamily="50" charset="0"/>
              </a:rPr>
              <a:t>Traçabilité</a:t>
            </a:r>
            <a:endParaRPr lang="fr-FR" sz="1800" b="1" dirty="0">
              <a:solidFill>
                <a:schemeClr val="tx2">
                  <a:lumMod val="75000"/>
                </a:schemeClr>
              </a:solidFill>
              <a:latin typeface="Marianne" panose="02000000000000000000" pitchFamily="50" charset="0"/>
            </a:endParaRPr>
          </a:p>
        </p:txBody>
      </p:sp>
      <p:graphicFrame>
        <p:nvGraphicFramePr>
          <p:cNvPr id="20" name="Tableau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6592712"/>
              </p:ext>
            </p:extLst>
          </p:nvPr>
        </p:nvGraphicFramePr>
        <p:xfrm>
          <a:off x="277150" y="3754960"/>
          <a:ext cx="11625165" cy="247915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18556">
                  <a:extLst>
                    <a:ext uri="{9D8B030D-6E8A-4147-A177-3AD203B41FA5}">
                      <a16:colId xmlns:a16="http://schemas.microsoft.com/office/drawing/2014/main" val="3381231683"/>
                    </a:ext>
                  </a:extLst>
                </a:gridCol>
                <a:gridCol w="1713197">
                  <a:extLst>
                    <a:ext uri="{9D8B030D-6E8A-4147-A177-3AD203B41FA5}">
                      <a16:colId xmlns:a16="http://schemas.microsoft.com/office/drawing/2014/main" val="3642326016"/>
                    </a:ext>
                  </a:extLst>
                </a:gridCol>
                <a:gridCol w="2681272">
                  <a:extLst>
                    <a:ext uri="{9D8B030D-6E8A-4147-A177-3AD203B41FA5}">
                      <a16:colId xmlns:a16="http://schemas.microsoft.com/office/drawing/2014/main" val="3376145723"/>
                    </a:ext>
                  </a:extLst>
                </a:gridCol>
                <a:gridCol w="1676980">
                  <a:extLst>
                    <a:ext uri="{9D8B030D-6E8A-4147-A177-3AD203B41FA5}">
                      <a16:colId xmlns:a16="http://schemas.microsoft.com/office/drawing/2014/main" val="1612216384"/>
                    </a:ext>
                  </a:extLst>
                </a:gridCol>
                <a:gridCol w="1790674">
                  <a:extLst>
                    <a:ext uri="{9D8B030D-6E8A-4147-A177-3AD203B41FA5}">
                      <a16:colId xmlns:a16="http://schemas.microsoft.com/office/drawing/2014/main" val="3728189300"/>
                    </a:ext>
                  </a:extLst>
                </a:gridCol>
                <a:gridCol w="1485113">
                  <a:extLst>
                    <a:ext uri="{9D8B030D-6E8A-4147-A177-3AD203B41FA5}">
                      <a16:colId xmlns:a16="http://schemas.microsoft.com/office/drawing/2014/main" val="2590277010"/>
                    </a:ext>
                  </a:extLst>
                </a:gridCol>
                <a:gridCol w="1859373">
                  <a:extLst>
                    <a:ext uri="{9D8B030D-6E8A-4147-A177-3AD203B41FA5}">
                      <a16:colId xmlns:a16="http://schemas.microsoft.com/office/drawing/2014/main" val="3510844077"/>
                    </a:ext>
                  </a:extLst>
                </a:gridCol>
              </a:tblGrid>
              <a:tr h="335075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N°</a:t>
                      </a:r>
                      <a:endParaRPr lang="fr-FR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Nature </a:t>
                      </a:r>
                      <a:endParaRPr lang="fr-FR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(évolution de besoin, option à étudier)</a:t>
                      </a:r>
                      <a:endParaRPr lang="fr-FR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Description</a:t>
                      </a:r>
                      <a:endParaRPr lang="fr-FR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Impacts sur réponse infrastructure</a:t>
                      </a:r>
                      <a:endParaRPr lang="fr-FR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Décision</a:t>
                      </a:r>
                      <a:endParaRPr lang="fr-FR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(référence, autorité décisionnelle)</a:t>
                      </a:r>
                      <a:endParaRPr lang="fr-FR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25574309"/>
                  </a:ext>
                </a:extLst>
              </a:tr>
              <a:tr h="270041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Coût</a:t>
                      </a:r>
                      <a:endParaRPr lang="fr-FR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Délai</a:t>
                      </a:r>
                      <a:endParaRPr lang="fr-FR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Autres</a:t>
                      </a:r>
                      <a:endParaRPr lang="fr-FR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0641582"/>
                  </a:ext>
                </a:extLst>
              </a:tr>
              <a:tr h="41618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 i="1">
                          <a:solidFill>
                            <a:srgbClr val="1F497D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1</a:t>
                      </a:r>
                      <a:endParaRPr lang="fr-FR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 i="1">
                          <a:solidFill>
                            <a:srgbClr val="1F497D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 </a:t>
                      </a:r>
                      <a:endParaRPr lang="fr-FR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 i="1" dirty="0" smtClean="0"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EX : + </a:t>
                      </a:r>
                      <a:r>
                        <a:rPr lang="fr-FR" sz="1000" i="1" dirty="0"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50 places d’hébergement</a:t>
                      </a:r>
                      <a:endParaRPr lang="fr-FR" sz="1000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 i="1" dirty="0">
                          <a:solidFill>
                            <a:srgbClr val="1F497D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 </a:t>
                      </a:r>
                      <a:endParaRPr lang="fr-FR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 i="1" dirty="0">
                          <a:solidFill>
                            <a:srgbClr val="1F497D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 </a:t>
                      </a:r>
                      <a:endParaRPr lang="fr-FR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69236746"/>
                  </a:ext>
                </a:extLst>
              </a:tr>
              <a:tr h="41672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i="1" dirty="0" smtClean="0">
                          <a:solidFill>
                            <a:srgbClr val="1F497D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</a:t>
                      </a:r>
                      <a:endParaRPr lang="fr-FR" sz="10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i="1" dirty="0" smtClean="0"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EX</a:t>
                      </a:r>
                      <a:r>
                        <a:rPr lang="fr-FR" sz="1000" i="1" baseline="0" dirty="0" smtClean="0"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: </a:t>
                      </a:r>
                      <a:r>
                        <a:rPr lang="fr-FR" sz="1000" i="1" dirty="0" smtClean="0"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+ salle de conférence 100 places</a:t>
                      </a:r>
                      <a:endParaRPr lang="fr-FR" sz="1000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44429449"/>
                  </a:ext>
                </a:extLst>
              </a:tr>
              <a:tr h="3470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000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56527045"/>
                  </a:ext>
                </a:extLst>
              </a:tr>
              <a:tr h="3470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000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73066069"/>
                  </a:ext>
                </a:extLst>
              </a:tr>
              <a:tr h="3470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 i="1">
                          <a:solidFill>
                            <a:srgbClr val="1F497D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 </a:t>
                      </a:r>
                      <a:endParaRPr lang="fr-FR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000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 i="1" dirty="0">
                          <a:solidFill>
                            <a:srgbClr val="1F497D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 </a:t>
                      </a:r>
                      <a:endParaRPr lang="fr-FR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 i="1" dirty="0">
                          <a:solidFill>
                            <a:srgbClr val="1F497D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 </a:t>
                      </a:r>
                      <a:endParaRPr lang="fr-FR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 i="1" dirty="0">
                          <a:solidFill>
                            <a:srgbClr val="1F497D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 </a:t>
                      </a:r>
                      <a:endParaRPr lang="fr-FR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 i="1" dirty="0">
                          <a:solidFill>
                            <a:srgbClr val="1F497D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 </a:t>
                      </a:r>
                      <a:endParaRPr lang="fr-FR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267003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14799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C0070DB-476C-40C5-B1F1-C78498995173}"/>
              </a:ext>
            </a:extLst>
          </p:cNvPr>
          <p:cNvSpPr/>
          <p:nvPr/>
        </p:nvSpPr>
        <p:spPr>
          <a:xfrm>
            <a:off x="6196405" y="470619"/>
            <a:ext cx="5995595" cy="352960"/>
          </a:xfrm>
          <a:custGeom>
            <a:avLst/>
            <a:gdLst>
              <a:gd name="connsiteX0" fmla="*/ 0 w 6120000"/>
              <a:gd name="connsiteY0" fmla="*/ 0 h 540000"/>
              <a:gd name="connsiteX1" fmla="*/ 6120000 w 6120000"/>
              <a:gd name="connsiteY1" fmla="*/ 0 h 540000"/>
              <a:gd name="connsiteX2" fmla="*/ 6120000 w 6120000"/>
              <a:gd name="connsiteY2" fmla="*/ 540000 h 540000"/>
              <a:gd name="connsiteX3" fmla="*/ 0 w 6120000"/>
              <a:gd name="connsiteY3" fmla="*/ 540000 h 540000"/>
              <a:gd name="connsiteX4" fmla="*/ 0 w 6120000"/>
              <a:gd name="connsiteY4" fmla="*/ 0 h 540000"/>
              <a:gd name="connsiteX0" fmla="*/ 372979 w 6120000"/>
              <a:gd name="connsiteY0" fmla="*/ 0 h 552032"/>
              <a:gd name="connsiteX1" fmla="*/ 6120000 w 6120000"/>
              <a:gd name="connsiteY1" fmla="*/ 12032 h 552032"/>
              <a:gd name="connsiteX2" fmla="*/ 6120000 w 6120000"/>
              <a:gd name="connsiteY2" fmla="*/ 552032 h 552032"/>
              <a:gd name="connsiteX3" fmla="*/ 0 w 6120000"/>
              <a:gd name="connsiteY3" fmla="*/ 552032 h 552032"/>
              <a:gd name="connsiteX4" fmla="*/ 372979 w 6120000"/>
              <a:gd name="connsiteY4" fmla="*/ 0 h 552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20000" h="552032">
                <a:moveTo>
                  <a:pt x="372979" y="0"/>
                </a:moveTo>
                <a:lnTo>
                  <a:pt x="6120000" y="12032"/>
                </a:lnTo>
                <a:lnTo>
                  <a:pt x="6120000" y="552032"/>
                </a:lnTo>
                <a:lnTo>
                  <a:pt x="0" y="552032"/>
                </a:lnTo>
                <a:lnTo>
                  <a:pt x="372979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26E471B-035B-431A-ADC5-0E9C1981D0DC}"/>
              </a:ext>
            </a:extLst>
          </p:cNvPr>
          <p:cNvSpPr txBox="1"/>
          <p:nvPr/>
        </p:nvSpPr>
        <p:spPr>
          <a:xfrm>
            <a:off x="6572922" y="485025"/>
            <a:ext cx="54715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600" b="1" dirty="0" smtClean="0">
                <a:solidFill>
                  <a:schemeClr val="bg1"/>
                </a:solidFill>
                <a:latin typeface="Marianne"/>
              </a:rPr>
              <a:t>Besoins</a:t>
            </a:r>
            <a:endParaRPr lang="fr-FR" sz="1600" b="1" dirty="0">
              <a:solidFill>
                <a:schemeClr val="bg1"/>
              </a:solidFill>
              <a:latin typeface="Marianne"/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164428" y="1039186"/>
            <a:ext cx="11880000" cy="54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2"/>
            </a:solidFill>
          </a:ln>
        </p:spPr>
        <p:txBody>
          <a:bodyPr wrap="square" numCol="1" rtlCol="0" anchor="t">
            <a:noAutofit/>
          </a:bodyPr>
          <a:lstStyle/>
          <a:p>
            <a:pPr marL="180000"/>
            <a:endParaRPr lang="fr-FR" sz="1600" dirty="0"/>
          </a:p>
        </p:txBody>
      </p:sp>
      <p:sp>
        <p:nvSpPr>
          <p:cNvPr id="13" name="ZoneTexte 12"/>
          <p:cNvSpPr txBox="1"/>
          <p:nvPr/>
        </p:nvSpPr>
        <p:spPr>
          <a:xfrm>
            <a:off x="277150" y="877603"/>
            <a:ext cx="2549177" cy="323165"/>
          </a:xfrm>
          <a:prstGeom prst="rect">
            <a:avLst/>
          </a:prstGeom>
          <a:solidFill>
            <a:schemeClr val="bg1"/>
          </a:solidFill>
        </p:spPr>
        <p:txBody>
          <a:bodyPr wrap="square" bIns="0" rtlCol="0">
            <a:spAutoFit/>
          </a:bodyPr>
          <a:lstStyle/>
          <a:p>
            <a:r>
              <a:rPr lang="fr-FR" b="1" dirty="0" smtClean="0">
                <a:solidFill>
                  <a:schemeClr val="tx2">
                    <a:lumMod val="75000"/>
                  </a:schemeClr>
                </a:solidFill>
                <a:latin typeface="Marianne" panose="02000000000000000000" pitchFamily="50" charset="0"/>
              </a:rPr>
              <a:t>Synthèse des besoins</a:t>
            </a:r>
            <a:endParaRPr lang="fr-FR" sz="1800" b="1" dirty="0">
              <a:solidFill>
                <a:schemeClr val="tx2">
                  <a:lumMod val="75000"/>
                </a:schemeClr>
              </a:solidFill>
              <a:latin typeface="Marianne" panose="02000000000000000000" pitchFamily="50" charset="0"/>
            </a:endParaRP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4294967295"/>
          </p:nvPr>
        </p:nvSpPr>
        <p:spPr>
          <a:xfrm>
            <a:off x="11231876" y="6439186"/>
            <a:ext cx="569007" cy="365125"/>
          </a:xfrm>
        </p:spPr>
        <p:txBody>
          <a:bodyPr/>
          <a:lstStyle/>
          <a:p>
            <a:fld id="{62020538-C579-4E3D-ACA9-2DAFD688F1FE}" type="slidenum">
              <a:rPr lang="fr-FR" smtClean="0"/>
              <a:pPr/>
              <a:t>6</a:t>
            </a:fld>
            <a:endParaRPr lang="fr-FR" dirty="0"/>
          </a:p>
        </p:txBody>
      </p:sp>
      <p:graphicFrame>
        <p:nvGraphicFramePr>
          <p:cNvPr id="9" name="Tableau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8352764"/>
              </p:ext>
            </p:extLst>
          </p:nvPr>
        </p:nvGraphicFramePr>
        <p:xfrm>
          <a:off x="358074" y="1362351"/>
          <a:ext cx="11442809" cy="48612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39801">
                  <a:extLst>
                    <a:ext uri="{9D8B030D-6E8A-4147-A177-3AD203B41FA5}">
                      <a16:colId xmlns:a16="http://schemas.microsoft.com/office/drawing/2014/main" val="2946197667"/>
                    </a:ext>
                  </a:extLst>
                </a:gridCol>
                <a:gridCol w="8903008">
                  <a:extLst>
                    <a:ext uri="{9D8B030D-6E8A-4147-A177-3AD203B41FA5}">
                      <a16:colId xmlns:a16="http://schemas.microsoft.com/office/drawing/2014/main" val="2305650402"/>
                    </a:ext>
                  </a:extLst>
                </a:gridCol>
              </a:tblGrid>
              <a:tr h="754128"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Thématique</a:t>
                      </a:r>
                      <a:endParaRPr lang="fr-FR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Besoin</a:t>
                      </a:r>
                      <a:endParaRPr lang="fr-FR" sz="1600" i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10567516"/>
                  </a:ext>
                </a:extLst>
              </a:tr>
              <a:tr h="94874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1" kern="1200" dirty="0" smtClean="0"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EX : Capacité</a:t>
                      </a:r>
                      <a:endParaRPr lang="fr-FR" sz="1600" i="1" kern="1200" dirty="0" smtClean="0"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i="1" kern="1200" dirty="0" smtClean="0"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fr-FR" sz="1600" i="1" kern="1200" dirty="0" smtClean="0"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100 places</a:t>
                      </a:r>
                      <a:endParaRPr lang="fr-FR" sz="1600" i="1" kern="1200" dirty="0" smtClean="0"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anchor="ctr">
                    <a:lnB w="12700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4518395"/>
                  </a:ext>
                </a:extLst>
              </a:tr>
              <a:tr h="55745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1" kern="1200" dirty="0" smtClean="0"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EX : Douches/sanitaires</a:t>
                      </a:r>
                      <a:endParaRPr lang="fr-FR" sz="1600" i="1" kern="1200" dirty="0"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1" kern="1200" dirty="0" smtClean="0"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En</a:t>
                      </a:r>
                      <a:r>
                        <a:rPr lang="fr-FR" sz="1600" i="1" kern="1200" baseline="0" dirty="0" smtClean="0"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 c</a:t>
                      </a:r>
                      <a:r>
                        <a:rPr lang="fr-FR" sz="1600" i="1" kern="1200" dirty="0" smtClean="0"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ommun</a:t>
                      </a:r>
                      <a:endParaRPr lang="fr-FR" sz="1600" i="1" kern="1200" dirty="0"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9835996"/>
                  </a:ext>
                </a:extLst>
              </a:tr>
              <a:tr h="55745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1" kern="1200" dirty="0" smtClean="0"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EX : Locaux communs</a:t>
                      </a:r>
                      <a:endParaRPr lang="fr-FR" sz="1600" i="1" kern="1200" dirty="0"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1" kern="1200" dirty="0" smtClean="0"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Bagagerie et cuisine</a:t>
                      </a:r>
                      <a:endParaRPr lang="fr-FR" sz="1600" i="1" kern="1200" dirty="0"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>
                    <a:lnT w="12700" cmpd="sng">
                      <a:noFill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227519036"/>
                  </a:ext>
                </a:extLst>
              </a:tr>
              <a:tr h="68114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600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768000"/>
                  </a:ext>
                </a:extLst>
              </a:tr>
              <a:tr h="681149">
                <a:tc>
                  <a:txBody>
                    <a:bodyPr/>
                    <a:lstStyle/>
                    <a:p>
                      <a:pPr algn="ctr"/>
                      <a:endParaRPr lang="fr-FR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7213644"/>
                  </a:ext>
                </a:extLst>
              </a:tr>
              <a:tr h="681149">
                <a:tc>
                  <a:txBody>
                    <a:bodyPr/>
                    <a:lstStyle/>
                    <a:p>
                      <a:pPr algn="ctr"/>
                      <a:endParaRPr lang="fr-FR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03570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72387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C0070DB-476C-40C5-B1F1-C78498995173}"/>
              </a:ext>
            </a:extLst>
          </p:cNvPr>
          <p:cNvSpPr/>
          <p:nvPr/>
        </p:nvSpPr>
        <p:spPr>
          <a:xfrm>
            <a:off x="6196405" y="470619"/>
            <a:ext cx="5995595" cy="352960"/>
          </a:xfrm>
          <a:custGeom>
            <a:avLst/>
            <a:gdLst>
              <a:gd name="connsiteX0" fmla="*/ 0 w 6120000"/>
              <a:gd name="connsiteY0" fmla="*/ 0 h 540000"/>
              <a:gd name="connsiteX1" fmla="*/ 6120000 w 6120000"/>
              <a:gd name="connsiteY1" fmla="*/ 0 h 540000"/>
              <a:gd name="connsiteX2" fmla="*/ 6120000 w 6120000"/>
              <a:gd name="connsiteY2" fmla="*/ 540000 h 540000"/>
              <a:gd name="connsiteX3" fmla="*/ 0 w 6120000"/>
              <a:gd name="connsiteY3" fmla="*/ 540000 h 540000"/>
              <a:gd name="connsiteX4" fmla="*/ 0 w 6120000"/>
              <a:gd name="connsiteY4" fmla="*/ 0 h 540000"/>
              <a:gd name="connsiteX0" fmla="*/ 372979 w 6120000"/>
              <a:gd name="connsiteY0" fmla="*/ 0 h 552032"/>
              <a:gd name="connsiteX1" fmla="*/ 6120000 w 6120000"/>
              <a:gd name="connsiteY1" fmla="*/ 12032 h 552032"/>
              <a:gd name="connsiteX2" fmla="*/ 6120000 w 6120000"/>
              <a:gd name="connsiteY2" fmla="*/ 552032 h 552032"/>
              <a:gd name="connsiteX3" fmla="*/ 0 w 6120000"/>
              <a:gd name="connsiteY3" fmla="*/ 552032 h 552032"/>
              <a:gd name="connsiteX4" fmla="*/ 372979 w 6120000"/>
              <a:gd name="connsiteY4" fmla="*/ 0 h 552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20000" h="552032">
                <a:moveTo>
                  <a:pt x="372979" y="0"/>
                </a:moveTo>
                <a:lnTo>
                  <a:pt x="6120000" y="12032"/>
                </a:lnTo>
                <a:lnTo>
                  <a:pt x="6120000" y="552032"/>
                </a:lnTo>
                <a:lnTo>
                  <a:pt x="0" y="552032"/>
                </a:lnTo>
                <a:lnTo>
                  <a:pt x="372979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26E471B-035B-431A-ADC5-0E9C1981D0DC}"/>
              </a:ext>
            </a:extLst>
          </p:cNvPr>
          <p:cNvSpPr txBox="1"/>
          <p:nvPr/>
        </p:nvSpPr>
        <p:spPr>
          <a:xfrm>
            <a:off x="6572922" y="485025"/>
            <a:ext cx="53877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600" b="1" dirty="0" smtClean="0">
                <a:solidFill>
                  <a:schemeClr val="bg1"/>
                </a:solidFill>
                <a:latin typeface="Marianne"/>
              </a:rPr>
              <a:t>Besoins</a:t>
            </a:r>
            <a:endParaRPr lang="fr-FR" sz="1600" b="1" dirty="0">
              <a:solidFill>
                <a:schemeClr val="bg1"/>
              </a:solidFill>
              <a:latin typeface="Marianne"/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4294967295"/>
          </p:nvPr>
        </p:nvSpPr>
        <p:spPr>
          <a:xfrm>
            <a:off x="11231876" y="6439186"/>
            <a:ext cx="569007" cy="365125"/>
          </a:xfrm>
        </p:spPr>
        <p:txBody>
          <a:bodyPr/>
          <a:lstStyle/>
          <a:p>
            <a:fld id="{62020538-C579-4E3D-ACA9-2DAFD688F1FE}" type="slidenum">
              <a:rPr lang="fr-FR" smtClean="0"/>
              <a:pPr/>
              <a:t>7</a:t>
            </a:fld>
            <a:endParaRPr lang="fr-FR" dirty="0"/>
          </a:p>
        </p:txBody>
      </p:sp>
      <p:sp>
        <p:nvSpPr>
          <p:cNvPr id="9" name="ZoneTexte 8"/>
          <p:cNvSpPr txBox="1"/>
          <p:nvPr/>
        </p:nvSpPr>
        <p:spPr>
          <a:xfrm>
            <a:off x="265225" y="1013954"/>
            <a:ext cx="6286228" cy="54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2"/>
            </a:solidFill>
          </a:ln>
        </p:spPr>
        <p:txBody>
          <a:bodyPr wrap="square" numCol="1" rtlCol="0" anchor="t">
            <a:noAutofit/>
          </a:bodyPr>
          <a:lstStyle>
            <a:defPPr>
              <a:defRPr lang="fr-FR"/>
            </a:defPPr>
            <a:lvl1pPr>
              <a:defRPr sz="800">
                <a:ln w="0"/>
              </a:defRPr>
            </a:lvl1pPr>
          </a:lstStyle>
          <a:p>
            <a:pPr marL="180000"/>
            <a:endParaRPr lang="fr-FR" sz="1600" dirty="0"/>
          </a:p>
          <a:p>
            <a:pPr marL="180000"/>
            <a:r>
              <a:rPr lang="fr-FR" sz="1600" dirty="0" smtClean="0"/>
              <a:t>Le </a:t>
            </a:r>
            <a:r>
              <a:rPr lang="fr-FR" sz="1600" dirty="0"/>
              <a:t>périmètre de l’opération doit être défini selon le(s) scenario(s) </a:t>
            </a:r>
            <a:r>
              <a:rPr lang="fr-FR" sz="1600" dirty="0" smtClean="0"/>
              <a:t>proposés</a:t>
            </a:r>
            <a:r>
              <a:rPr lang="fr-FR" sz="1600" dirty="0"/>
              <a:t>. L’objectif recherché est de préciser </a:t>
            </a:r>
            <a:r>
              <a:rPr lang="fr-FR" sz="1600" dirty="0" smtClean="0"/>
              <a:t>les prestations</a:t>
            </a:r>
            <a:r>
              <a:rPr lang="fr-FR" sz="1600" dirty="0"/>
              <a:t> </a:t>
            </a:r>
            <a:r>
              <a:rPr lang="fr-FR" sz="1600" dirty="0" smtClean="0"/>
              <a:t>chiffrées à </a:t>
            </a:r>
            <a:r>
              <a:rPr lang="fr-FR" sz="1600" dirty="0"/>
              <a:t>l’estimation </a:t>
            </a:r>
            <a:r>
              <a:rPr lang="fr-FR" sz="1600" dirty="0" smtClean="0"/>
              <a:t>de l’étude </a:t>
            </a:r>
            <a:r>
              <a:rPr lang="fr-FR" sz="1600" dirty="0"/>
              <a:t>présentée</a:t>
            </a:r>
            <a:r>
              <a:rPr lang="fr-FR" sz="1600" dirty="0" smtClean="0"/>
              <a:t>.</a:t>
            </a:r>
          </a:p>
          <a:p>
            <a:pPr marL="180000"/>
            <a:endParaRPr lang="fr-FR" sz="1600" dirty="0"/>
          </a:p>
          <a:p>
            <a:pPr>
              <a:lnSpc>
                <a:spcPct val="115000"/>
              </a:lnSpc>
            </a:pPr>
            <a:r>
              <a:rPr lang="fr-FR" sz="1000" i="1" dirty="0" smtClean="0">
                <a:solidFill>
                  <a:schemeClr val="accent2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Par exemple : à charge SID, </a:t>
            </a:r>
          </a:p>
          <a:p>
            <a:pPr marL="171450" indent="-171450">
              <a:lnSpc>
                <a:spcPct val="115000"/>
              </a:lnSpc>
              <a:buFontTx/>
              <a:buChar char="-"/>
            </a:pPr>
            <a:r>
              <a:rPr lang="fr-FR" sz="1000" i="1" dirty="0" smtClean="0">
                <a:solidFill>
                  <a:schemeClr val="accent2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construction du bâtiment d’hébergement </a:t>
            </a:r>
          </a:p>
        </p:txBody>
      </p:sp>
      <p:sp>
        <p:nvSpPr>
          <p:cNvPr id="10" name="ZoneTexte 9"/>
          <p:cNvSpPr txBox="1"/>
          <p:nvPr/>
        </p:nvSpPr>
        <p:spPr>
          <a:xfrm>
            <a:off x="6833151" y="1013954"/>
            <a:ext cx="5127494" cy="54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2"/>
            </a:solidFill>
          </a:ln>
        </p:spPr>
        <p:txBody>
          <a:bodyPr wrap="square" numCol="1" rtlCol="0" anchor="t">
            <a:noAutofit/>
          </a:bodyPr>
          <a:lstStyle/>
          <a:p>
            <a:pPr marL="180000" lvl="1">
              <a:spcBef>
                <a:spcPts val="300"/>
              </a:spcBef>
              <a:spcAft>
                <a:spcPts val="300"/>
              </a:spcAft>
              <a:tabLst>
                <a:tab pos="271463" algn="l"/>
              </a:tabLst>
            </a:pPr>
            <a:endParaRPr lang="fr-FR" sz="1600" dirty="0" smtClean="0">
              <a:ln w="0"/>
            </a:endParaRPr>
          </a:p>
          <a:p>
            <a:pPr marL="180000" lvl="1">
              <a:spcBef>
                <a:spcPts val="300"/>
              </a:spcBef>
              <a:spcAft>
                <a:spcPts val="300"/>
              </a:spcAft>
              <a:tabLst>
                <a:tab pos="271463" algn="l"/>
              </a:tabLst>
            </a:pPr>
            <a:r>
              <a:rPr lang="fr-FR" sz="1600" dirty="0" smtClean="0">
                <a:ln w="0"/>
              </a:rPr>
              <a:t>Détailler les prestations non-incluses dans le périmètre de l’étude présentée et préciser  si les prestations catégorisées « hors périmètre »  engendrent un risque potentiel pour la viabilité de l’opération</a:t>
            </a:r>
          </a:p>
          <a:p>
            <a:pPr marL="180000" lvl="1">
              <a:spcBef>
                <a:spcPts val="300"/>
              </a:spcBef>
              <a:spcAft>
                <a:spcPts val="300"/>
              </a:spcAft>
              <a:tabLst>
                <a:tab pos="271463" algn="l"/>
              </a:tabLst>
            </a:pPr>
            <a:endParaRPr lang="fr-FR" sz="1600" dirty="0">
              <a:ln w="0"/>
            </a:endParaRPr>
          </a:p>
          <a:p>
            <a:pPr marL="0" lvl="1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tabLst>
                <a:tab pos="271463" algn="l"/>
              </a:tabLst>
            </a:pPr>
            <a:r>
              <a:rPr lang="fr-FR" sz="1050" i="1" dirty="0">
                <a:solidFill>
                  <a:schemeClr val="accent2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Par </a:t>
            </a:r>
            <a:r>
              <a:rPr lang="fr-FR" sz="1050" i="1" dirty="0" smtClean="0">
                <a:solidFill>
                  <a:schemeClr val="accent2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exemple : </a:t>
            </a:r>
          </a:p>
          <a:p>
            <a:pPr marL="0" lvl="1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tabLst>
                <a:tab pos="271463" algn="l"/>
              </a:tabLst>
            </a:pPr>
            <a:r>
              <a:rPr lang="fr-FR" sz="1050" i="1" dirty="0" smtClean="0">
                <a:solidFill>
                  <a:schemeClr val="accent2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- à charge SCA, fourniture et mise en place du mobiliers ;</a:t>
            </a:r>
          </a:p>
          <a:p>
            <a:pPr marL="0" lvl="1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tabLst>
                <a:tab pos="271463" algn="l"/>
              </a:tabLst>
            </a:pPr>
            <a:r>
              <a:rPr lang="fr-FR" sz="1050" i="1" dirty="0" smtClean="0">
                <a:solidFill>
                  <a:schemeClr val="accent2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- À charge CND, raccordement CFA.</a:t>
            </a:r>
            <a:endParaRPr lang="fr-FR" sz="1050" i="1" dirty="0">
              <a:solidFill>
                <a:schemeClr val="accent2"/>
              </a:solidFill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180000" lvl="1">
              <a:spcBef>
                <a:spcPts val="300"/>
              </a:spcBef>
              <a:spcAft>
                <a:spcPts val="300"/>
              </a:spcAft>
              <a:tabLst>
                <a:tab pos="271463" algn="l"/>
              </a:tabLst>
            </a:pPr>
            <a:endParaRPr lang="fr-FR" sz="1600" dirty="0">
              <a:ln w="0"/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517436" y="848387"/>
            <a:ext cx="2898340" cy="323165"/>
          </a:xfrm>
          <a:prstGeom prst="rect">
            <a:avLst/>
          </a:prstGeom>
          <a:solidFill>
            <a:schemeClr val="bg1"/>
          </a:solidFill>
        </p:spPr>
        <p:txBody>
          <a:bodyPr wrap="square" bIns="0" rtlCol="0">
            <a:spAutoFit/>
          </a:bodyPr>
          <a:lstStyle/>
          <a:p>
            <a:r>
              <a:rPr lang="fr-FR" b="1" dirty="0" smtClean="0">
                <a:solidFill>
                  <a:schemeClr val="tx2">
                    <a:lumMod val="75000"/>
                  </a:schemeClr>
                </a:solidFill>
                <a:latin typeface="Marianne" panose="02000000000000000000" pitchFamily="50" charset="0"/>
              </a:rPr>
              <a:t>Périmètre de l’opération </a:t>
            </a:r>
            <a:endParaRPr lang="fr-FR" sz="1800" b="1" dirty="0">
              <a:solidFill>
                <a:schemeClr val="tx2">
                  <a:lumMod val="75000"/>
                </a:schemeClr>
              </a:solidFill>
              <a:latin typeface="Marianne" panose="02000000000000000000" pitchFamily="50" charset="0"/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6946506" y="848387"/>
            <a:ext cx="2786942" cy="323165"/>
          </a:xfrm>
          <a:prstGeom prst="rect">
            <a:avLst/>
          </a:prstGeom>
          <a:solidFill>
            <a:schemeClr val="bg1"/>
          </a:solidFill>
        </p:spPr>
        <p:txBody>
          <a:bodyPr wrap="square" bIns="0" rtlCol="0">
            <a:spAutoFit/>
          </a:bodyPr>
          <a:lstStyle/>
          <a:p>
            <a:r>
              <a:rPr lang="fr-FR" b="1" dirty="0" smtClean="0">
                <a:solidFill>
                  <a:schemeClr val="tx2">
                    <a:lumMod val="75000"/>
                  </a:schemeClr>
                </a:solidFill>
                <a:latin typeface="Marianne" panose="02000000000000000000" pitchFamily="50" charset="0"/>
              </a:rPr>
              <a:t>Hors périmètre </a:t>
            </a:r>
            <a:r>
              <a:rPr lang="fr-FR" sz="1200" dirty="0" smtClean="0">
                <a:solidFill>
                  <a:schemeClr val="tx2">
                    <a:lumMod val="75000"/>
                  </a:schemeClr>
                </a:solidFill>
                <a:latin typeface="Marianne" panose="02000000000000000000" pitchFamily="50" charset="0"/>
              </a:rPr>
              <a:t>(exclusions) </a:t>
            </a:r>
            <a:endParaRPr lang="fr-FR" sz="1200" dirty="0">
              <a:solidFill>
                <a:schemeClr val="tx2">
                  <a:lumMod val="75000"/>
                </a:schemeClr>
              </a:solidFill>
              <a:latin typeface="Marianne" panose="020000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6202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C0070DB-476C-40C5-B1F1-C78498995173}"/>
              </a:ext>
            </a:extLst>
          </p:cNvPr>
          <p:cNvSpPr/>
          <p:nvPr/>
        </p:nvSpPr>
        <p:spPr>
          <a:xfrm>
            <a:off x="6196405" y="470619"/>
            <a:ext cx="5995595" cy="352960"/>
          </a:xfrm>
          <a:custGeom>
            <a:avLst/>
            <a:gdLst>
              <a:gd name="connsiteX0" fmla="*/ 0 w 6120000"/>
              <a:gd name="connsiteY0" fmla="*/ 0 h 540000"/>
              <a:gd name="connsiteX1" fmla="*/ 6120000 w 6120000"/>
              <a:gd name="connsiteY1" fmla="*/ 0 h 540000"/>
              <a:gd name="connsiteX2" fmla="*/ 6120000 w 6120000"/>
              <a:gd name="connsiteY2" fmla="*/ 540000 h 540000"/>
              <a:gd name="connsiteX3" fmla="*/ 0 w 6120000"/>
              <a:gd name="connsiteY3" fmla="*/ 540000 h 540000"/>
              <a:gd name="connsiteX4" fmla="*/ 0 w 6120000"/>
              <a:gd name="connsiteY4" fmla="*/ 0 h 540000"/>
              <a:gd name="connsiteX0" fmla="*/ 372979 w 6120000"/>
              <a:gd name="connsiteY0" fmla="*/ 0 h 552032"/>
              <a:gd name="connsiteX1" fmla="*/ 6120000 w 6120000"/>
              <a:gd name="connsiteY1" fmla="*/ 12032 h 552032"/>
              <a:gd name="connsiteX2" fmla="*/ 6120000 w 6120000"/>
              <a:gd name="connsiteY2" fmla="*/ 552032 h 552032"/>
              <a:gd name="connsiteX3" fmla="*/ 0 w 6120000"/>
              <a:gd name="connsiteY3" fmla="*/ 552032 h 552032"/>
              <a:gd name="connsiteX4" fmla="*/ 372979 w 6120000"/>
              <a:gd name="connsiteY4" fmla="*/ 0 h 552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20000" h="552032">
                <a:moveTo>
                  <a:pt x="372979" y="0"/>
                </a:moveTo>
                <a:lnTo>
                  <a:pt x="6120000" y="12032"/>
                </a:lnTo>
                <a:lnTo>
                  <a:pt x="6120000" y="552032"/>
                </a:lnTo>
                <a:lnTo>
                  <a:pt x="0" y="552032"/>
                </a:lnTo>
                <a:lnTo>
                  <a:pt x="372979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26E471B-035B-431A-ADC5-0E9C1981D0DC}"/>
              </a:ext>
            </a:extLst>
          </p:cNvPr>
          <p:cNvSpPr txBox="1"/>
          <p:nvPr/>
        </p:nvSpPr>
        <p:spPr>
          <a:xfrm>
            <a:off x="6572923" y="485025"/>
            <a:ext cx="54849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600" b="1" dirty="0" smtClean="0">
                <a:solidFill>
                  <a:schemeClr val="bg1"/>
                </a:solidFill>
                <a:latin typeface="Marianne"/>
              </a:rPr>
              <a:t>Implantation</a:t>
            </a:r>
            <a:endParaRPr lang="fr-FR" sz="1600" b="1" dirty="0">
              <a:solidFill>
                <a:schemeClr val="bg1"/>
              </a:solidFill>
              <a:latin typeface="Marianne"/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4294967295"/>
          </p:nvPr>
        </p:nvSpPr>
        <p:spPr>
          <a:xfrm>
            <a:off x="11231876" y="6439186"/>
            <a:ext cx="569007" cy="365125"/>
          </a:xfrm>
        </p:spPr>
        <p:txBody>
          <a:bodyPr/>
          <a:lstStyle/>
          <a:p>
            <a:fld id="{62020538-C579-4E3D-ACA9-2DAFD688F1FE}" type="slidenum">
              <a:rPr lang="fr-FR" smtClean="0"/>
              <a:pPr/>
              <a:t>8</a:t>
            </a:fld>
            <a:endParaRPr lang="fr-FR" dirty="0"/>
          </a:p>
        </p:txBody>
      </p:sp>
      <p:sp>
        <p:nvSpPr>
          <p:cNvPr id="13" name="Rectangle 12"/>
          <p:cNvSpPr/>
          <p:nvPr/>
        </p:nvSpPr>
        <p:spPr>
          <a:xfrm>
            <a:off x="310531" y="5143500"/>
            <a:ext cx="11607842" cy="405246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/>
          <p:cNvSpPr txBox="1"/>
          <p:nvPr/>
        </p:nvSpPr>
        <p:spPr>
          <a:xfrm>
            <a:off x="177850" y="1039186"/>
            <a:ext cx="11880000" cy="54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2"/>
            </a:solidFill>
          </a:ln>
        </p:spPr>
        <p:txBody>
          <a:bodyPr wrap="square" numCol="1" rtlCol="0" anchor="t">
            <a:noAutofit/>
          </a:bodyPr>
          <a:lstStyle/>
          <a:p>
            <a:pPr marL="180000" algn="just"/>
            <a:endParaRPr lang="fr-FR" sz="1600" dirty="0"/>
          </a:p>
          <a:p>
            <a:pPr marL="180000" algn="just"/>
            <a:r>
              <a:rPr lang="fr-FR" sz="1600" dirty="0" smtClean="0">
                <a:ln w="0"/>
              </a:rPr>
              <a:t>Rappeler la localisation du site, l’emprise de l’opération et les contraintes liées au site</a:t>
            </a:r>
          </a:p>
        </p:txBody>
      </p:sp>
      <p:sp>
        <p:nvSpPr>
          <p:cNvPr id="11" name="ZoneTexte 10"/>
          <p:cNvSpPr txBox="1"/>
          <p:nvPr/>
        </p:nvSpPr>
        <p:spPr>
          <a:xfrm>
            <a:off x="310531" y="859348"/>
            <a:ext cx="3125688" cy="323165"/>
          </a:xfrm>
          <a:prstGeom prst="rect">
            <a:avLst/>
          </a:prstGeom>
          <a:solidFill>
            <a:schemeClr val="bg1"/>
          </a:solidFill>
        </p:spPr>
        <p:txBody>
          <a:bodyPr wrap="square" bIns="0" rtlCol="0">
            <a:spAutoFit/>
          </a:bodyPr>
          <a:lstStyle/>
          <a:p>
            <a:r>
              <a:rPr lang="fr-FR" b="1" dirty="0" smtClean="0">
                <a:solidFill>
                  <a:schemeClr val="tx2">
                    <a:lumMod val="75000"/>
                  </a:schemeClr>
                </a:solidFill>
                <a:latin typeface="Marianne" panose="02000000000000000000" pitchFamily="50" charset="0"/>
              </a:rPr>
              <a:t>Caractéristiques générales</a:t>
            </a:r>
            <a:endParaRPr lang="fr-FR" sz="1200" b="1" i="1" dirty="0">
              <a:solidFill>
                <a:schemeClr val="accent2"/>
              </a:solidFill>
              <a:latin typeface="Marianne" panose="020000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8670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>
            <a:extLst>
              <a:ext uri="{FF2B5EF4-FFF2-40B4-BE49-F238E27FC236}">
                <a16:creationId xmlns:a16="http://schemas.microsoft.com/office/drawing/2014/main" id="{6C0070DB-476C-40C5-B1F1-C78498995173}"/>
              </a:ext>
            </a:extLst>
          </p:cNvPr>
          <p:cNvSpPr/>
          <p:nvPr/>
        </p:nvSpPr>
        <p:spPr>
          <a:xfrm>
            <a:off x="6196405" y="470619"/>
            <a:ext cx="5995595" cy="352960"/>
          </a:xfrm>
          <a:custGeom>
            <a:avLst/>
            <a:gdLst>
              <a:gd name="connsiteX0" fmla="*/ 0 w 6120000"/>
              <a:gd name="connsiteY0" fmla="*/ 0 h 540000"/>
              <a:gd name="connsiteX1" fmla="*/ 6120000 w 6120000"/>
              <a:gd name="connsiteY1" fmla="*/ 0 h 540000"/>
              <a:gd name="connsiteX2" fmla="*/ 6120000 w 6120000"/>
              <a:gd name="connsiteY2" fmla="*/ 540000 h 540000"/>
              <a:gd name="connsiteX3" fmla="*/ 0 w 6120000"/>
              <a:gd name="connsiteY3" fmla="*/ 540000 h 540000"/>
              <a:gd name="connsiteX4" fmla="*/ 0 w 6120000"/>
              <a:gd name="connsiteY4" fmla="*/ 0 h 540000"/>
              <a:gd name="connsiteX0" fmla="*/ 372979 w 6120000"/>
              <a:gd name="connsiteY0" fmla="*/ 0 h 552032"/>
              <a:gd name="connsiteX1" fmla="*/ 6120000 w 6120000"/>
              <a:gd name="connsiteY1" fmla="*/ 12032 h 552032"/>
              <a:gd name="connsiteX2" fmla="*/ 6120000 w 6120000"/>
              <a:gd name="connsiteY2" fmla="*/ 552032 h 552032"/>
              <a:gd name="connsiteX3" fmla="*/ 0 w 6120000"/>
              <a:gd name="connsiteY3" fmla="*/ 552032 h 552032"/>
              <a:gd name="connsiteX4" fmla="*/ 372979 w 6120000"/>
              <a:gd name="connsiteY4" fmla="*/ 0 h 552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20000" h="552032">
                <a:moveTo>
                  <a:pt x="372979" y="0"/>
                </a:moveTo>
                <a:lnTo>
                  <a:pt x="6120000" y="12032"/>
                </a:lnTo>
                <a:lnTo>
                  <a:pt x="6120000" y="552032"/>
                </a:lnTo>
                <a:lnTo>
                  <a:pt x="0" y="552032"/>
                </a:lnTo>
                <a:lnTo>
                  <a:pt x="372979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6" name="ZoneTexte 5"/>
          <p:cNvSpPr txBox="1"/>
          <p:nvPr/>
        </p:nvSpPr>
        <p:spPr>
          <a:xfrm>
            <a:off x="159994" y="999567"/>
            <a:ext cx="11880000" cy="54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2"/>
            </a:solidFill>
          </a:ln>
        </p:spPr>
        <p:txBody>
          <a:bodyPr wrap="square" numCol="1" rtlCol="0" anchor="t">
            <a:noAutofit/>
          </a:bodyPr>
          <a:lstStyle/>
          <a:p>
            <a:pPr marL="180000"/>
            <a:endParaRPr lang="fr-FR" sz="1600" dirty="0" smtClean="0">
              <a:ln w="0"/>
            </a:endParaRPr>
          </a:p>
          <a:p>
            <a:pPr marL="180000"/>
            <a:r>
              <a:rPr lang="fr-FR" sz="1600" dirty="0" smtClean="0">
                <a:ln w="0"/>
              </a:rPr>
              <a:t>Sur la base des fiches de suivi des opérations (FSO), fournies par le SID, Intégrer </a:t>
            </a:r>
            <a:r>
              <a:rPr lang="fr-FR" sz="1600" dirty="0">
                <a:ln w="0"/>
              </a:rPr>
              <a:t>un plan de l’emprise avec : </a:t>
            </a:r>
          </a:p>
          <a:p>
            <a:pPr marL="180000" indent="-285750">
              <a:buFont typeface="Arial" panose="020B0604020202020204" pitchFamily="34" charset="0"/>
              <a:buChar char="•"/>
            </a:pPr>
            <a:r>
              <a:rPr lang="fr-FR" sz="1600" dirty="0">
                <a:ln w="0"/>
              </a:rPr>
              <a:t>Identification de l’opération étudiée</a:t>
            </a:r>
          </a:p>
          <a:p>
            <a:pPr marL="180000" indent="-285750">
              <a:buFont typeface="Arial" panose="020B0604020202020204" pitchFamily="34" charset="0"/>
              <a:buChar char="•"/>
            </a:pPr>
            <a:r>
              <a:rPr lang="fr-FR" sz="1600" dirty="0">
                <a:ln w="0"/>
              </a:rPr>
              <a:t>Identification des opérations en cours de réalisation </a:t>
            </a:r>
          </a:p>
          <a:p>
            <a:pPr marL="180000" indent="-285750">
              <a:buFont typeface="Arial" panose="020B0604020202020204" pitchFamily="34" charset="0"/>
              <a:buChar char="•"/>
            </a:pPr>
            <a:r>
              <a:rPr lang="fr-FR" sz="1600" dirty="0">
                <a:ln w="0"/>
              </a:rPr>
              <a:t>Identification des opérations programmées au titre de la LPM</a:t>
            </a:r>
          </a:p>
          <a:p>
            <a:pPr marL="180000" indent="-285750">
              <a:buFont typeface="Arial" panose="020B0604020202020204" pitchFamily="34" charset="0"/>
              <a:buChar char="•"/>
            </a:pPr>
            <a:r>
              <a:rPr lang="fr-FR" sz="1600" dirty="0">
                <a:ln w="0"/>
              </a:rPr>
              <a:t>Identification des opérations en interfaces </a:t>
            </a:r>
          </a:p>
          <a:p>
            <a:pPr marL="180000"/>
            <a:endParaRPr lang="fr-FR" sz="1600" dirty="0"/>
          </a:p>
        </p:txBody>
      </p:sp>
      <p:sp>
        <p:nvSpPr>
          <p:cNvPr id="7" name="ZoneTexte 6"/>
          <p:cNvSpPr txBox="1"/>
          <p:nvPr/>
        </p:nvSpPr>
        <p:spPr>
          <a:xfrm>
            <a:off x="278346" y="832370"/>
            <a:ext cx="3774461" cy="323165"/>
          </a:xfrm>
          <a:prstGeom prst="rect">
            <a:avLst/>
          </a:prstGeom>
          <a:solidFill>
            <a:schemeClr val="bg1"/>
          </a:solidFill>
        </p:spPr>
        <p:txBody>
          <a:bodyPr wrap="square" bIns="0" rtlCol="0">
            <a:spAutoFit/>
          </a:bodyPr>
          <a:lstStyle/>
          <a:p>
            <a:r>
              <a:rPr lang="fr-FR" b="1" dirty="0" smtClean="0">
                <a:solidFill>
                  <a:schemeClr val="tx2">
                    <a:lumMod val="75000"/>
                  </a:schemeClr>
                </a:solidFill>
                <a:latin typeface="Marianne" panose="02000000000000000000" pitchFamily="50" charset="0"/>
              </a:rPr>
              <a:t>Opérations identifiées sur le site</a:t>
            </a:r>
            <a:endParaRPr lang="fr-FR" sz="1800" b="1" i="1" dirty="0">
              <a:solidFill>
                <a:schemeClr val="accent2"/>
              </a:solidFill>
              <a:latin typeface="Marianne" panose="02000000000000000000" pitchFamily="50" charset="0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26E471B-035B-431A-ADC5-0E9C1981D0DC}"/>
              </a:ext>
            </a:extLst>
          </p:cNvPr>
          <p:cNvSpPr txBox="1"/>
          <p:nvPr/>
        </p:nvSpPr>
        <p:spPr>
          <a:xfrm>
            <a:off x="6572922" y="485025"/>
            <a:ext cx="55591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600" b="1" dirty="0" smtClean="0">
                <a:solidFill>
                  <a:schemeClr val="bg1"/>
                </a:solidFill>
                <a:latin typeface="Marianne" panose="02000000000000000000" pitchFamily="50" charset="0"/>
              </a:rPr>
              <a:t>Implantation</a:t>
            </a:r>
            <a:endParaRPr lang="fr-FR" sz="1600" b="1" dirty="0">
              <a:solidFill>
                <a:schemeClr val="bg1"/>
              </a:solidFill>
              <a:latin typeface="Marianne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294967295"/>
          </p:nvPr>
        </p:nvSpPr>
        <p:spPr>
          <a:xfrm>
            <a:off x="11231876" y="6439186"/>
            <a:ext cx="569007" cy="365125"/>
          </a:xfrm>
        </p:spPr>
        <p:txBody>
          <a:bodyPr/>
          <a:lstStyle/>
          <a:p>
            <a:fld id="{62020538-C579-4E3D-ACA9-2DAFD688F1FE}" type="slidenum">
              <a:rPr lang="fr-FR" smtClean="0"/>
              <a:pPr/>
              <a:t>9</a:t>
            </a:fld>
            <a:endParaRPr lang="fr-FR" dirty="0"/>
          </a:p>
        </p:txBody>
      </p:sp>
      <p:pic>
        <p:nvPicPr>
          <p:cNvPr id="9" name="Image 8"/>
          <p:cNvPicPr/>
          <p:nvPr/>
        </p:nvPicPr>
        <p:blipFill>
          <a:blip r:embed="rId2"/>
          <a:stretch>
            <a:fillRect/>
          </a:stretch>
        </p:blipFill>
        <p:spPr>
          <a:xfrm>
            <a:off x="5646577" y="2785534"/>
            <a:ext cx="6160189" cy="33020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0" name="ZoneTexte 9"/>
          <p:cNvSpPr txBox="1"/>
          <p:nvPr/>
        </p:nvSpPr>
        <p:spPr>
          <a:xfrm>
            <a:off x="2989701" y="2374802"/>
            <a:ext cx="113040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 smtClean="0">
                <a:solidFill>
                  <a:schemeClr val="accent2"/>
                </a:solidFill>
              </a:rPr>
              <a:t>Exemple</a:t>
            </a:r>
          </a:p>
        </p:txBody>
      </p:sp>
    </p:spTree>
    <p:extLst>
      <p:ext uri="{BB962C8B-B14F-4D97-AF65-F5344CB8AC3E}">
        <p14:creationId xmlns:p14="http://schemas.microsoft.com/office/powerpoint/2010/main" val="1893475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2020_05_25PPT_SGA_16-9" id="{2D645B63-E1F2-411C-B293-D56D60D71B98}" vid="{98A08B8F-4AD5-49C8-B857-F658DEB39C28}"/>
    </a:ext>
  </a:extLst>
</a:theme>
</file>

<file path=ppt/theme/theme2.xml><?xml version="1.0" encoding="utf-8"?>
<a:theme xmlns:a="http://schemas.openxmlformats.org/drawingml/2006/main" name="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 texte" ma:contentTypeID="0x010100481C8D3163CD4041AA57F2FF5E48F60F02003E3B61BF93CA8648ACD528E3DDDB6A71" ma:contentTypeVersion="17" ma:contentTypeDescription="" ma:contentTypeScope="" ma:versionID="535a57a9c8a4ab6da501b90053903dbe">
  <xsd:schema xmlns:xsd="http://www.w3.org/2001/XMLSchema" xmlns:xs="http://www.w3.org/2001/XMLSchema" xmlns:p="http://schemas.microsoft.com/office/2006/metadata/properties" xmlns:ns2="acbd7fdd-5adc-4ec5-b0df-8ac8708d03ce" xmlns:ns4="http://schemas.microsoft.com/sharepoint/v4" targetNamespace="http://schemas.microsoft.com/office/2006/metadata/properties" ma:root="true" ma:fieldsID="f97ad394af86d31e951aa2a5e0d1bfec" ns2:_="" ns4:_="">
    <xsd:import namespace="acbd7fdd-5adc-4ec5-b0df-8ac8708d03ce"/>
    <xsd:import namespace="http://schemas.microsoft.com/sharepoint/v4"/>
    <xsd:element name="properties">
      <xsd:complexType>
        <xsd:sequence>
          <xsd:element name="documentManagement">
            <xsd:complexType>
              <xsd:all>
                <xsd:element ref="ns2:Titre_Doc" minOccurs="0"/>
                <xsd:element ref="ns2:Description_x0020_document" minOccurs="0"/>
                <xsd:element ref="ns2:Projet_x0020_-_x0020_Thème" minOccurs="0"/>
                <xsd:element ref="ns2:Document_x0020_externe" minOccurs="0"/>
                <xsd:element ref="ns2:Identifiant_x0020_externe" minOccurs="0"/>
                <xsd:element ref="ns2:TaxCatchAll" minOccurs="0"/>
                <xsd:element ref="ns2:TaxCatchAllLabel" minOccurs="0"/>
                <xsd:element ref="ns2:mbdb3b9e255b4ee884e1a47f77bbe90a" minOccurs="0"/>
                <xsd:element ref="ns2:n1c1cc5d467b4ea4863763760045208e" minOccurs="0"/>
                <xsd:element ref="ns2:a7d855b89c634fd3a72240b26398e8f5" minOccurs="0"/>
                <xsd:element ref="ns2:a021626fb9644238b8eccc56df63e940" minOccurs="0"/>
                <xsd:element ref="ns2:fa191bb1d72b43bab5e59c285e6c4dc5" minOccurs="0"/>
                <xsd:element ref="ns2:Version_x0020_du_x0020_document" minOccurs="0"/>
                <xsd:element ref="ns2:Statut_x0020_de_x0020_l_x0027_élément" minOccurs="0"/>
                <xsd:element ref="ns4:IconOverlay" minOccurs="0"/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cbd7fdd-5adc-4ec5-b0df-8ac8708d03ce" elementFormDefault="qualified">
    <xsd:import namespace="http://schemas.microsoft.com/office/2006/documentManagement/types"/>
    <xsd:import namespace="http://schemas.microsoft.com/office/infopath/2007/PartnerControls"/>
    <xsd:element name="Titre_Doc" ma:index="1" nillable="true" ma:displayName="Titre_Doc" ma:internalName="Titre_Doc" ma:readOnly="false">
      <xsd:simpleType>
        <xsd:restriction base="dms:Text">
          <xsd:maxLength value="255"/>
        </xsd:restriction>
      </xsd:simpleType>
    </xsd:element>
    <xsd:element name="Description_x0020_document" ma:index="2" nillable="true" ma:displayName="Description document" ma:internalName="Description_x0020_document">
      <xsd:simpleType>
        <xsd:restriction base="dms:Note">
          <xsd:maxLength value="255"/>
        </xsd:restriction>
      </xsd:simpleType>
    </xsd:element>
    <xsd:element name="Projet_x0020_-_x0020_Thème" ma:index="7" nillable="true" ma:displayName="Item projet - thème" ma:description="Item du projet ou du thème" ma:internalName="Projet_x0020__x002d__x0020_Th_x00e8_me">
      <xsd:simpleType>
        <xsd:restriction base="dms:Text">
          <xsd:maxLength value="255"/>
        </xsd:restriction>
      </xsd:simpleType>
    </xsd:element>
    <xsd:element name="Document_x0020_externe" ma:index="8" nillable="true" ma:displayName="Document externe" ma:default="0" ma:internalName="Document_x0020_externe">
      <xsd:simpleType>
        <xsd:restriction base="dms:Boolean"/>
      </xsd:simpleType>
    </xsd:element>
    <xsd:element name="Identifiant_x0020_externe" ma:index="9" nillable="true" ma:displayName="Identifiant externe" ma:description="Code ou identifiant d’un document dans son système d'origine" ma:internalName="Identifiant_x0020_externe">
      <xsd:simpleType>
        <xsd:restriction base="dms:Text">
          <xsd:maxLength value="255"/>
        </xsd:restriction>
      </xsd:simpleType>
    </xsd:element>
    <xsd:element name="TaxCatchAll" ma:index="11" nillable="true" ma:displayName="Taxonomy Catch All Column" ma:hidden="true" ma:list="{0212791d-e2c1-468d-a5ad-172e8dec957e}" ma:internalName="TaxCatchAll" ma:showField="CatchAllData" ma:web="acbd7fdd-5adc-4ec5-b0df-8ac8708d03c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" nillable="true" ma:displayName="Taxonomy Catch All Column1" ma:hidden="true" ma:list="{0212791d-e2c1-468d-a5ad-172e8dec957e}" ma:internalName="TaxCatchAllLabel" ma:readOnly="true" ma:showField="CatchAllDataLabel" ma:web="acbd7fdd-5adc-4ec5-b0df-8ac8708d03c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bdb3b9e255b4ee884e1a47f77bbe90a" ma:index="14" nillable="true" ma:taxonomy="true" ma:internalName="mbdb3b9e255b4ee884e1a47f77bbe90a" ma:taxonomyFieldName="Mots_x002d_cl_x00e9_s" ma:displayName="Mots-clés" ma:default="" ma:fieldId="{6bdb3b9e-255b-4ee8-84e1-a47f77bbe90a}" ma:taxonomyMulti="true" ma:sspId="54843339-79c1-4c32-8cde-95bc3b6485f5" ma:termSetId="b4ce6f55-b410-4518-b408-b042b959bc1d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n1c1cc5d467b4ea4863763760045208e" ma:index="16" nillable="true" ma:taxonomy="true" ma:internalName="n1c1cc5d467b4ea4863763760045208e" ma:taxonomyFieldName="Protection" ma:displayName="Protection" ma:readOnly="false" ma:default="399;#NP|cadf651c-c981-4cf9-9c64-0ba779488b3c" ma:fieldId="{71c1cc5d-467b-4ea4-8637-63760045208e}" ma:sspId="54843339-79c1-4c32-8cde-95bc3b6485f5" ma:termSetId="96b5afae-ce68-487b-a960-ec0d30df308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a7d855b89c634fd3a72240b26398e8f5" ma:index="21" nillable="true" ma:taxonomy="true" ma:internalName="a7d855b89c634fd3a72240b26398e8f5" ma:taxonomyFieldName="Projet_x0020__x002d__x0020_Th_x00e8_me1" ma:displayName="Projet - Thème" ma:default="" ma:fieldId="{a7d855b8-9c63-4fd3-a722-40b26398e8f5}" ma:sspId="54843339-79c1-4c32-8cde-95bc3b6485f5" ma:termSetId="3b864cc6-eb92-4ae5-a3f1-e02abe29367f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a021626fb9644238b8eccc56df63e940" ma:index="23" nillable="true" ma:taxonomy="true" ma:internalName="a021626fb9644238b8eccc56df63e940" ma:taxonomyFieldName="Type_x0020_mod_x00e8_le" ma:displayName="Type modèle" ma:default="" ma:fieldId="{a021626f-b964-4238-b8ec-cc56df63e940}" ma:sspId="54843339-79c1-4c32-8cde-95bc3b6485f5" ma:termSetId="aa4d3913-6979-4a12-b2fc-755b80a7fae4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fa191bb1d72b43bab5e59c285e6c4dc5" ma:index="24" nillable="true" ma:taxonomy="true" ma:internalName="fa191bb1d72b43bab5e59c285e6c4dc5" ma:taxonomyFieldName="Nature" ma:displayName="Nature" ma:readOnly="false" ma:default="" ma:fieldId="{fa191bb1-d72b-43ba-b5e5-9c285e6c4dc5}" ma:sspId="54843339-79c1-4c32-8cde-95bc3b6485f5" ma:termSetId="fad0c9df-3817-471f-8402-8f1759933602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Version_x0020_du_x0020_document" ma:index="25" nillable="true" ma:displayName="Version du document" ma:internalName="Version_x0020_du_x0020_document" ma:readOnly="false">
      <xsd:simpleType>
        <xsd:restriction base="dms:Text">
          <xsd:maxLength value="255"/>
        </xsd:restriction>
      </xsd:simpleType>
    </xsd:element>
    <xsd:element name="Statut_x0020_de_x0020_l_x0027_élément" ma:index="27" nillable="true" ma:displayName="Statut de l'élément" ma:internalName="Statut_x0020_de_x0020_l_x0027__x00e9_l_x00e9_ment">
      <xsd:simpleType>
        <xsd:restriction base="dms:Text">
          <xsd:maxLength value="255"/>
        </xsd:restriction>
      </xsd:simpleType>
    </xsd:element>
    <xsd:element name="SharedWithUsers" ma:index="31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30" nillable="true" ma:displayName="IconOverlay" ma:hidden="true" ma:internalName="IconOverlay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0" ma:displayName="Type de contenu"/>
        <xsd:element ref="dc:title" minOccurs="0" maxOccurs="1" ma:displayName="Nom de la tâch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cbd7fdd-5adc-4ec5-b0df-8ac8708d03ce">
      <Value>399</Value>
      <Value>417</Value>
    </TaxCatchAll>
    <Identifiant_x0020_externe xmlns="acbd7fdd-5adc-4ec5-b0df-8ac8708d03ce" xsi:nil="true"/>
    <Projet_x0020_-_x0020_Thème xmlns="acbd7fdd-5adc-4ec5-b0df-8ac8708d03ce" xsi:nil="true"/>
    <Titre_Doc xmlns="acbd7fdd-5adc-4ec5-b0df-8ac8708d03ce">CEPI</Titre_Doc>
    <Statut_x0020_de_x0020_l_x0027_élément xmlns="acbd7fdd-5adc-4ec5-b0df-8ac8708d03ce" xsi:nil="true"/>
    <Document_x0020_externe xmlns="acbd7fdd-5adc-4ec5-b0df-8ac8708d03ce">false</Document_x0020_externe>
    <fa191bb1d72b43bab5e59c285e6c4dc5 xmlns="acbd7fdd-5adc-4ec5-b0df-8ac8708d03ce">
      <Terms xmlns="http://schemas.microsoft.com/office/infopath/2007/PartnerControls">
        <TermInfo xmlns="http://schemas.microsoft.com/office/infopath/2007/PartnerControls">
          <TermName xmlns="http://schemas.microsoft.com/office/infopath/2007/PartnerControls">Support</TermName>
          <TermId xmlns="http://schemas.microsoft.com/office/infopath/2007/PartnerControls">a61bffb0-e31e-4252-8ad5-28609d64c343</TermId>
        </TermInfo>
      </Terms>
    </fa191bb1d72b43bab5e59c285e6c4dc5>
    <IconOverlay xmlns="http://schemas.microsoft.com/sharepoint/v4" xsi:nil="true"/>
    <Description_x0020_document xmlns="acbd7fdd-5adc-4ec5-b0df-8ac8708d03ce" xsi:nil="true"/>
    <a021626fb9644238b8eccc56df63e940 xmlns="acbd7fdd-5adc-4ec5-b0df-8ac8708d03ce">
      <Terms xmlns="http://schemas.microsoft.com/office/infopath/2007/PartnerControls"/>
    </a021626fb9644238b8eccc56df63e940>
    <n1c1cc5d467b4ea4863763760045208e xmlns="acbd7fdd-5adc-4ec5-b0df-8ac8708d03ce">
      <Terms xmlns="http://schemas.microsoft.com/office/infopath/2007/PartnerControls">
        <TermInfo xmlns="http://schemas.microsoft.com/office/infopath/2007/PartnerControls">
          <TermName xmlns="http://schemas.microsoft.com/office/infopath/2007/PartnerControls">NP</TermName>
          <TermId xmlns="http://schemas.microsoft.com/office/infopath/2007/PartnerControls">cadf651c-c981-4cf9-9c64-0ba779488b3c</TermId>
        </TermInfo>
      </Terms>
    </n1c1cc5d467b4ea4863763760045208e>
    <a7d855b89c634fd3a72240b26398e8f5 xmlns="acbd7fdd-5adc-4ec5-b0df-8ac8708d03ce">
      <Terms xmlns="http://schemas.microsoft.com/office/infopath/2007/PartnerControls"/>
    </a7d855b89c634fd3a72240b26398e8f5>
    <mbdb3b9e255b4ee884e1a47f77bbe90a xmlns="acbd7fdd-5adc-4ec5-b0df-8ac8708d03ce">
      <Terms xmlns="http://schemas.microsoft.com/office/infopath/2007/PartnerControls"/>
    </mbdb3b9e255b4ee884e1a47f77bbe90a>
    <Version_x0020_du_x0020_document xmlns="acbd7fdd-5adc-4ec5-b0df-8ac8708d03ce">0.2</Version_x0020_du_x0020_document>
  </documentManagement>
</p:properties>
</file>

<file path=customXml/itemProps1.xml><?xml version="1.0" encoding="utf-8"?>
<ds:datastoreItem xmlns:ds="http://schemas.openxmlformats.org/officeDocument/2006/customXml" ds:itemID="{8750B853-C477-49B4-8C47-A41E744973A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E5FEE08-EC8A-4D92-BF17-4DCCF90892A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cbd7fdd-5adc-4ec5-b0df-8ac8708d03ce"/>
    <ds:schemaRef ds:uri="http://schemas.microsoft.com/sharepoint/v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C6F1424-77E6-4E3B-9DDA-04F0BB0757FC}">
  <ds:schemaRefs>
    <ds:schemaRef ds:uri="http://purl.org/dc/terms/"/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acbd7fdd-5adc-4ec5-b0df-8ac8708d03ce"/>
    <ds:schemaRef ds:uri="http://schemas.microsoft.com/sharepoint/v4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2020PPT_SGA_16-9 v2</Template>
  <TotalTime>17911</TotalTime>
  <Words>1563</Words>
  <Application>Microsoft Office PowerPoint</Application>
  <PresentationFormat>Grand écran</PresentationFormat>
  <Paragraphs>534</Paragraphs>
  <Slides>24</Slides>
  <Notes>9</Notes>
  <HiddenSlides>2</HiddenSlides>
  <MMClips>0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24</vt:i4>
      </vt:variant>
    </vt:vector>
  </HeadingPairs>
  <TitlesOfParts>
    <vt:vector size="34" baseType="lpstr">
      <vt:lpstr>Arial</vt:lpstr>
      <vt:lpstr>Calibri</vt:lpstr>
      <vt:lpstr>Calibri Light</vt:lpstr>
      <vt:lpstr>Marianne</vt:lpstr>
      <vt:lpstr>Marianne Light</vt:lpstr>
      <vt:lpstr>Segoe UI</vt:lpstr>
      <vt:lpstr>Verdana</vt:lpstr>
      <vt:lpstr>Wingdings</vt:lpstr>
      <vt:lpstr>Thème Office</vt:lpstr>
      <vt:lpstr>Conception personnalisée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Ministère des Armées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CIBIEL Franck ATTACH PAL ADM.ETA</dc:creator>
  <cp:lastModifiedBy>CHAPRON Alexandre IMI</cp:lastModifiedBy>
  <cp:revision>300</cp:revision>
  <cp:lastPrinted>2023-11-10T07:52:41Z</cp:lastPrinted>
  <dcterms:created xsi:type="dcterms:W3CDTF">2020-06-11T10:49:42Z</dcterms:created>
  <dcterms:modified xsi:type="dcterms:W3CDTF">2026-03-30T16:41:02Z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0x010100481C8D3163CD4041AA57F2FF5E48F60F02003E3B61BF93CA8648ACD528E3DDDB6A71</vt:lpwstr>
  </property>
  <property fmtid="{D5CDD505-2E9C-101B-9397-08002B2CF9AE}" pid="3" name="Nature">
    <vt:lpwstr>417;#Support|a61bffb0-e31e-4252-8ad5-28609d64c343</vt:lpwstr>
  </property>
  <property fmtid="{D5CDD505-2E9C-101B-9397-08002B2CF9AE}" pid="4" name="Mots-clés">
    <vt:lpwstr/>
  </property>
  <property fmtid="{D5CDD505-2E9C-101B-9397-08002B2CF9AE}" pid="5" name="Projet - Thème1">
    <vt:lpwstr/>
  </property>
  <property fmtid="{D5CDD505-2E9C-101B-9397-08002B2CF9AE}" pid="6" name="Protection">
    <vt:lpwstr>399;#NP|cadf651c-c981-4cf9-9c64-0ba779488b3c</vt:lpwstr>
  </property>
  <property fmtid="{D5CDD505-2E9C-101B-9397-08002B2CF9AE}" pid="7" name="Type modèle">
    <vt:lpwstr/>
  </property>
</Properties>
</file>